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9" r:id="rId5"/>
  </p:sldMasterIdLst>
  <p:notesMasterIdLst>
    <p:notesMasterId r:id="rId15"/>
  </p:notesMasterIdLst>
  <p:sldIdLst>
    <p:sldId id="300" r:id="rId6"/>
    <p:sldId id="302" r:id="rId7"/>
    <p:sldId id="304" r:id="rId8"/>
    <p:sldId id="315" r:id="rId9"/>
    <p:sldId id="305" r:id="rId10"/>
    <p:sldId id="316" r:id="rId11"/>
    <p:sldId id="314" r:id="rId12"/>
    <p:sldId id="313" r:id="rId13"/>
    <p:sldId id="303" r:id="rId14"/>
  </p:sldIdLst>
  <p:sldSz cx="10691813" cy="7559675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367">
          <p15:clr>
            <a:srgbClr val="A4A3A4"/>
          </p15:clr>
        </p15:guide>
        <p15:guide id="3" pos="3458" userDrawn="1">
          <p15:clr>
            <a:srgbClr val="A4A3A4"/>
          </p15:clr>
        </p15:guide>
        <p15:guide id="4" orient="horz" pos="2358" userDrawn="1">
          <p15:clr>
            <a:srgbClr val="A4A3A4"/>
          </p15:clr>
        </p15:guide>
        <p15:guide id="5" orient="horz" pos="1156" userDrawn="1">
          <p15:clr>
            <a:srgbClr val="A4A3A4"/>
          </p15:clr>
        </p15:guide>
        <p15:guide id="6" orient="horz" pos="455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5D6"/>
    <a:srgbClr val="8FAADC"/>
    <a:srgbClr val="FF3300"/>
    <a:srgbClr val="0B3665"/>
    <a:srgbClr val="6EACC8"/>
    <a:srgbClr val="FF9900"/>
    <a:srgbClr val="3399FF"/>
    <a:srgbClr val="2D6BDB"/>
    <a:srgbClr val="1E51AE"/>
    <a:srgbClr val="0F2A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1A4B98-CB0A-494D-BCA3-644F634272C6}" v="24" dt="2022-05-19T06:44:18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86" autoAdjust="0"/>
    <p:restoredTop sz="96224" autoAdjust="0"/>
  </p:normalViewPr>
  <p:slideViewPr>
    <p:cSldViewPr snapToGrid="0" showGuides="1">
      <p:cViewPr varScale="1">
        <p:scale>
          <a:sx n="97" d="100"/>
          <a:sy n="97" d="100"/>
        </p:scale>
        <p:origin x="1080" y="96"/>
      </p:cViewPr>
      <p:guideLst>
        <p:guide pos="3367"/>
        <p:guide pos="3458"/>
        <p:guide orient="horz" pos="2358"/>
        <p:guide orient="horz" pos="1156"/>
        <p:guide orient="horz" pos="4558"/>
      </p:guideLst>
    </p:cSldViewPr>
  </p:slideViewPr>
  <p:outlineViewPr>
    <p:cViewPr>
      <p:scale>
        <a:sx n="33" d="100"/>
        <a:sy n="33" d="100"/>
      </p:scale>
      <p:origin x="0" y="-149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8A9AF-572E-4872-BEC0-7C4F79FCE70F}" type="datetimeFigureOut">
              <a:rPr lang="ko-KR" altLang="en-US" smtClean="0"/>
              <a:t>2022-10-24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030288" y="1241425"/>
            <a:ext cx="47371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4670A-C086-4EFE-B9A5-EA1DDAEA46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497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사각형: 둥근 위쪽 모서리 37">
            <a:extLst>
              <a:ext uri="{FF2B5EF4-FFF2-40B4-BE49-F238E27FC236}">
                <a16:creationId xmlns:a16="http://schemas.microsoft.com/office/drawing/2014/main" id="{D8D3FE8F-A7ED-4CAF-99DE-EEEF3451DA96}"/>
              </a:ext>
            </a:extLst>
          </p:cNvPr>
          <p:cNvSpPr/>
          <p:nvPr userDrawn="1"/>
        </p:nvSpPr>
        <p:spPr>
          <a:xfrm flipV="1">
            <a:off x="425099" y="-1"/>
            <a:ext cx="719300" cy="1277253"/>
          </a:xfrm>
          <a:prstGeom prst="round2SameRect">
            <a:avLst>
              <a:gd name="adj1" fmla="val 11370"/>
              <a:gd name="adj2" fmla="val 0"/>
            </a:avLst>
          </a:prstGeom>
          <a:gradFill>
            <a:gsLst>
              <a:gs pos="85000">
                <a:schemeClr val="bg1">
                  <a:lumMod val="85000"/>
                </a:schemeClr>
              </a:gs>
              <a:gs pos="56000">
                <a:schemeClr val="bg1"/>
              </a:gs>
              <a:gs pos="27000">
                <a:schemeClr val="bg1">
                  <a:lumMod val="95000"/>
                </a:schemeClr>
              </a:gs>
            </a:gsLst>
            <a:lin ang="17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EEDC471-ECF8-4522-9E4F-1C31EC078AD9}"/>
              </a:ext>
            </a:extLst>
          </p:cNvPr>
          <p:cNvGrpSpPr/>
          <p:nvPr userDrawn="1"/>
        </p:nvGrpSpPr>
        <p:grpSpPr>
          <a:xfrm>
            <a:off x="490658" y="504877"/>
            <a:ext cx="588180" cy="161973"/>
            <a:chOff x="472189" y="507495"/>
            <a:chExt cx="588180" cy="16197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AB6494-0FDD-468E-B073-AAAB08A82B05}"/>
                </a:ext>
              </a:extLst>
            </p:cNvPr>
            <p:cNvSpPr txBox="1"/>
            <p:nvPr userDrawn="1"/>
          </p:nvSpPr>
          <p:spPr>
            <a:xfrm>
              <a:off x="472189" y="519232"/>
              <a:ext cx="411972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US" altLang="ko-KR" sz="9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rgbClr val="0915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Chapter</a:t>
              </a:r>
              <a:endParaRPr lang="ko-KR" altLang="en-US" sz="9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rgbClr val="09152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A3B80822-D077-40E0-8BCF-0340B856C3DF}"/>
                </a:ext>
              </a:extLst>
            </p:cNvPr>
            <p:cNvSpPr/>
            <p:nvPr userDrawn="1"/>
          </p:nvSpPr>
          <p:spPr>
            <a:xfrm>
              <a:off x="898396" y="507495"/>
              <a:ext cx="161973" cy="161973"/>
            </a:xfrm>
            <a:prstGeom prst="ellipse">
              <a:avLst/>
            </a:prstGeom>
            <a:solidFill>
              <a:srgbClr val="0915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altLang="ko-KR" sz="14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Ⅰ</a:t>
              </a:r>
              <a:endParaRPr lang="ko-KR" altLang="en-US" sz="14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675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바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3999FAE-1E1F-40A9-8E2E-1BC9088BD2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0691813" cy="704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53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바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3999FAE-1E1F-40A9-8E2E-1BC9088BD2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0691813" cy="704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5493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ACC4C18-9FD0-4443-BBD5-9953AD5E61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852"/>
          <a:stretch/>
        </p:blipFill>
        <p:spPr>
          <a:xfrm>
            <a:off x="0" y="-1"/>
            <a:ext cx="10691815" cy="7559675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3AABCD2B-240E-49CF-A098-6A3F2BABAB07}"/>
              </a:ext>
            </a:extLst>
          </p:cNvPr>
          <p:cNvSpPr/>
          <p:nvPr userDrawn="1"/>
        </p:nvSpPr>
        <p:spPr>
          <a:xfrm>
            <a:off x="-1" y="1167321"/>
            <a:ext cx="10691813" cy="623379"/>
          </a:xfrm>
          <a:prstGeom prst="rect">
            <a:avLst/>
          </a:prstGeom>
          <a:solidFill>
            <a:srgbClr val="0C1C3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A4FF54C-F5D4-435D-A79F-5C885C14DC6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1813" cy="1167321"/>
          </a:xfrm>
          <a:prstGeom prst="rect">
            <a:avLst/>
          </a:prstGeom>
        </p:spPr>
      </p:pic>
      <p:sp>
        <p:nvSpPr>
          <p:cNvPr id="18" name="사각형: 둥근 위쪽 모서리 17">
            <a:extLst>
              <a:ext uri="{FF2B5EF4-FFF2-40B4-BE49-F238E27FC236}">
                <a16:creationId xmlns:a16="http://schemas.microsoft.com/office/drawing/2014/main" id="{D4E605BA-DF97-4630-9916-DEAE8D843365}"/>
              </a:ext>
            </a:extLst>
          </p:cNvPr>
          <p:cNvSpPr/>
          <p:nvPr userDrawn="1"/>
        </p:nvSpPr>
        <p:spPr>
          <a:xfrm flipV="1">
            <a:off x="429698" y="-1"/>
            <a:ext cx="719300" cy="1277253"/>
          </a:xfrm>
          <a:prstGeom prst="round2SameRect">
            <a:avLst>
              <a:gd name="adj1" fmla="val 11370"/>
              <a:gd name="adj2" fmla="val 0"/>
            </a:avLst>
          </a:prstGeom>
          <a:gradFill>
            <a:gsLst>
              <a:gs pos="4667">
                <a:srgbClr val="FFAA01"/>
              </a:gs>
              <a:gs pos="22000">
                <a:srgbClr val="FFDA3F"/>
              </a:gs>
              <a:gs pos="80000">
                <a:srgbClr val="FFDA3F"/>
              </a:gs>
              <a:gs pos="100000">
                <a:srgbClr val="EA7B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335898D-8D3F-4187-88E8-DBBDE407D42B}"/>
              </a:ext>
            </a:extLst>
          </p:cNvPr>
          <p:cNvGrpSpPr/>
          <p:nvPr userDrawn="1"/>
        </p:nvGrpSpPr>
        <p:grpSpPr>
          <a:xfrm>
            <a:off x="425099" y="-1"/>
            <a:ext cx="723899" cy="360452"/>
            <a:chOff x="425099" y="-1"/>
            <a:chExt cx="723899" cy="360452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B2B1EBF-51D5-4886-A1C4-6B8334510FCC}"/>
                </a:ext>
              </a:extLst>
            </p:cNvPr>
            <p:cNvSpPr/>
            <p:nvPr userDrawn="1"/>
          </p:nvSpPr>
          <p:spPr bwMode="auto">
            <a:xfrm rot="5400000">
              <a:off x="605820" y="-180722"/>
              <a:ext cx="341583" cy="703025"/>
            </a:xfrm>
            <a:custGeom>
              <a:avLst/>
              <a:gdLst>
                <a:gd name="T0" fmla="*/ 0 w 1032"/>
                <a:gd name="T1" fmla="*/ 0 h 508"/>
                <a:gd name="T2" fmla="*/ 0 w 1032"/>
                <a:gd name="T3" fmla="*/ 508 h 508"/>
                <a:gd name="T4" fmla="*/ 1032 w 1032"/>
                <a:gd name="T5" fmla="*/ 508 h 508"/>
                <a:gd name="T6" fmla="*/ 0 w 1032"/>
                <a:gd name="T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508">
                  <a:moveTo>
                    <a:pt x="0" y="0"/>
                  </a:moveTo>
                  <a:cubicBezTo>
                    <a:pt x="0" y="508"/>
                    <a:pt x="0" y="508"/>
                    <a:pt x="0" y="508"/>
                  </a:cubicBezTo>
                  <a:cubicBezTo>
                    <a:pt x="1032" y="508"/>
                    <a:pt x="1032" y="508"/>
                    <a:pt x="1032" y="508"/>
                  </a:cubicBezTo>
                  <a:cubicBezTo>
                    <a:pt x="1032" y="508"/>
                    <a:pt x="120" y="488"/>
                    <a:pt x="0" y="0"/>
                  </a:cubicBezTo>
                  <a:close/>
                </a:path>
              </a:pathLst>
            </a:custGeom>
            <a:solidFill>
              <a:srgbClr val="EA7B00">
                <a:alpha val="7372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1549BEC-7ED1-4165-A2F2-1D1BC667DBB9}"/>
                </a:ext>
              </a:extLst>
            </p:cNvPr>
            <p:cNvSpPr/>
            <p:nvPr userDrawn="1"/>
          </p:nvSpPr>
          <p:spPr bwMode="auto">
            <a:xfrm rot="16200000" flipH="1">
              <a:off x="606823" y="-181723"/>
              <a:ext cx="360451" cy="723898"/>
            </a:xfrm>
            <a:custGeom>
              <a:avLst/>
              <a:gdLst>
                <a:gd name="T0" fmla="*/ 0 w 1032"/>
                <a:gd name="T1" fmla="*/ 0 h 508"/>
                <a:gd name="T2" fmla="*/ 0 w 1032"/>
                <a:gd name="T3" fmla="*/ 508 h 508"/>
                <a:gd name="T4" fmla="*/ 1032 w 1032"/>
                <a:gd name="T5" fmla="*/ 508 h 508"/>
                <a:gd name="T6" fmla="*/ 0 w 1032"/>
                <a:gd name="T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508">
                  <a:moveTo>
                    <a:pt x="0" y="0"/>
                  </a:moveTo>
                  <a:cubicBezTo>
                    <a:pt x="0" y="508"/>
                    <a:pt x="0" y="508"/>
                    <a:pt x="0" y="508"/>
                  </a:cubicBezTo>
                  <a:cubicBezTo>
                    <a:pt x="1032" y="508"/>
                    <a:pt x="1032" y="508"/>
                    <a:pt x="1032" y="508"/>
                  </a:cubicBezTo>
                  <a:cubicBezTo>
                    <a:pt x="1032" y="508"/>
                    <a:pt x="120" y="488"/>
                    <a:pt x="0" y="0"/>
                  </a:cubicBezTo>
                  <a:close/>
                </a:path>
              </a:pathLst>
            </a:custGeom>
            <a:solidFill>
              <a:srgbClr val="EA7B00">
                <a:alpha val="2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8" name="그림 27">
            <a:extLst>
              <a:ext uri="{FF2B5EF4-FFF2-40B4-BE49-F238E27FC236}">
                <a16:creationId xmlns:a16="http://schemas.microsoft.com/office/drawing/2014/main" id="{9EF57B10-8FA4-4D19-A4A4-D0C72DDDC1EB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914067" y="1091547"/>
            <a:ext cx="9777745" cy="14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489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1971D2-4A72-444C-B43A-B7AB4731A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013" y="403225"/>
            <a:ext cx="9221787" cy="14605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552324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094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EEDC471-ECF8-4522-9E4F-1C31EC078AD9}"/>
              </a:ext>
            </a:extLst>
          </p:cNvPr>
          <p:cNvGrpSpPr/>
          <p:nvPr userDrawn="1"/>
        </p:nvGrpSpPr>
        <p:grpSpPr>
          <a:xfrm>
            <a:off x="490658" y="504877"/>
            <a:ext cx="588180" cy="161973"/>
            <a:chOff x="472189" y="507495"/>
            <a:chExt cx="588180" cy="16197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AB6494-0FDD-468E-B073-AAAB08A82B05}"/>
                </a:ext>
              </a:extLst>
            </p:cNvPr>
            <p:cNvSpPr txBox="1"/>
            <p:nvPr userDrawn="1"/>
          </p:nvSpPr>
          <p:spPr>
            <a:xfrm>
              <a:off x="472189" y="519232"/>
              <a:ext cx="411972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US" altLang="ko-KR" sz="9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rgbClr val="0915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Chapter</a:t>
              </a:r>
              <a:endParaRPr lang="ko-KR" altLang="en-US" sz="9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rgbClr val="09152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A3B80822-D077-40E0-8BCF-0340B856C3DF}"/>
                </a:ext>
              </a:extLst>
            </p:cNvPr>
            <p:cNvSpPr/>
            <p:nvPr userDrawn="1"/>
          </p:nvSpPr>
          <p:spPr>
            <a:xfrm>
              <a:off x="898396" y="507495"/>
              <a:ext cx="161973" cy="161973"/>
            </a:xfrm>
            <a:prstGeom prst="ellipse">
              <a:avLst/>
            </a:prstGeom>
            <a:solidFill>
              <a:srgbClr val="0915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altLang="ko-KR" sz="14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Ⅱ</a:t>
              </a:r>
              <a:endParaRPr lang="ko-KR" altLang="en-US" sz="14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8586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EEDC471-ECF8-4522-9E4F-1C31EC078AD9}"/>
              </a:ext>
            </a:extLst>
          </p:cNvPr>
          <p:cNvGrpSpPr/>
          <p:nvPr userDrawn="1"/>
        </p:nvGrpSpPr>
        <p:grpSpPr>
          <a:xfrm>
            <a:off x="490658" y="504877"/>
            <a:ext cx="588180" cy="161973"/>
            <a:chOff x="472189" y="507495"/>
            <a:chExt cx="588180" cy="16197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AB6494-0FDD-468E-B073-AAAB08A82B05}"/>
                </a:ext>
              </a:extLst>
            </p:cNvPr>
            <p:cNvSpPr txBox="1"/>
            <p:nvPr userDrawn="1"/>
          </p:nvSpPr>
          <p:spPr>
            <a:xfrm>
              <a:off x="472189" y="519232"/>
              <a:ext cx="411972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US" altLang="ko-KR" sz="9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rgbClr val="0915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Chapter</a:t>
              </a:r>
              <a:endParaRPr lang="ko-KR" altLang="en-US" sz="9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rgbClr val="09152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A3B80822-D077-40E0-8BCF-0340B856C3DF}"/>
                </a:ext>
              </a:extLst>
            </p:cNvPr>
            <p:cNvSpPr/>
            <p:nvPr userDrawn="1"/>
          </p:nvSpPr>
          <p:spPr>
            <a:xfrm>
              <a:off x="898396" y="507495"/>
              <a:ext cx="161973" cy="161973"/>
            </a:xfrm>
            <a:prstGeom prst="ellipse">
              <a:avLst/>
            </a:prstGeom>
            <a:solidFill>
              <a:srgbClr val="0915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altLang="ko-KR" sz="14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Ⅲ</a:t>
              </a:r>
              <a:endParaRPr lang="ko-KR" altLang="en-US" sz="14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2913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EEDC471-ECF8-4522-9E4F-1C31EC078AD9}"/>
              </a:ext>
            </a:extLst>
          </p:cNvPr>
          <p:cNvGrpSpPr/>
          <p:nvPr userDrawn="1"/>
        </p:nvGrpSpPr>
        <p:grpSpPr>
          <a:xfrm>
            <a:off x="490658" y="504877"/>
            <a:ext cx="588180" cy="161973"/>
            <a:chOff x="472189" y="507495"/>
            <a:chExt cx="588180" cy="16197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AB6494-0FDD-468E-B073-AAAB08A82B05}"/>
                </a:ext>
              </a:extLst>
            </p:cNvPr>
            <p:cNvSpPr txBox="1"/>
            <p:nvPr userDrawn="1"/>
          </p:nvSpPr>
          <p:spPr>
            <a:xfrm>
              <a:off x="472189" y="519232"/>
              <a:ext cx="411972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US" altLang="ko-KR" sz="9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rgbClr val="0915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Chapter</a:t>
              </a:r>
              <a:endParaRPr lang="ko-KR" altLang="en-US" sz="9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rgbClr val="09152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A3B80822-D077-40E0-8BCF-0340B856C3DF}"/>
                </a:ext>
              </a:extLst>
            </p:cNvPr>
            <p:cNvSpPr/>
            <p:nvPr userDrawn="1"/>
          </p:nvSpPr>
          <p:spPr>
            <a:xfrm>
              <a:off x="898396" y="507495"/>
              <a:ext cx="161973" cy="161973"/>
            </a:xfrm>
            <a:prstGeom prst="ellipse">
              <a:avLst/>
            </a:prstGeom>
            <a:solidFill>
              <a:srgbClr val="0915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altLang="ko-KR" sz="14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Ⅳ</a:t>
              </a:r>
              <a:endParaRPr lang="ko-KR" altLang="en-US" sz="14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7165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EEDC471-ECF8-4522-9E4F-1C31EC078AD9}"/>
              </a:ext>
            </a:extLst>
          </p:cNvPr>
          <p:cNvGrpSpPr/>
          <p:nvPr userDrawn="1"/>
        </p:nvGrpSpPr>
        <p:grpSpPr>
          <a:xfrm>
            <a:off x="490658" y="504877"/>
            <a:ext cx="588180" cy="161973"/>
            <a:chOff x="472189" y="507495"/>
            <a:chExt cx="588180" cy="16197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AB6494-0FDD-468E-B073-AAAB08A82B05}"/>
                </a:ext>
              </a:extLst>
            </p:cNvPr>
            <p:cNvSpPr txBox="1"/>
            <p:nvPr userDrawn="1"/>
          </p:nvSpPr>
          <p:spPr>
            <a:xfrm>
              <a:off x="472189" y="519232"/>
              <a:ext cx="411972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US" altLang="ko-KR" sz="9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rgbClr val="0915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Chapter</a:t>
              </a:r>
              <a:endParaRPr lang="ko-KR" altLang="en-US" sz="9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rgbClr val="09152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A3B80822-D077-40E0-8BCF-0340B856C3DF}"/>
                </a:ext>
              </a:extLst>
            </p:cNvPr>
            <p:cNvSpPr/>
            <p:nvPr userDrawn="1"/>
          </p:nvSpPr>
          <p:spPr>
            <a:xfrm>
              <a:off x="898396" y="507495"/>
              <a:ext cx="161973" cy="161973"/>
            </a:xfrm>
            <a:prstGeom prst="ellipse">
              <a:avLst/>
            </a:prstGeom>
            <a:solidFill>
              <a:srgbClr val="0915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altLang="ko-KR" sz="14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Ⅴ</a:t>
              </a:r>
              <a:endParaRPr lang="ko-KR" altLang="en-US" sz="14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0858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EEDC471-ECF8-4522-9E4F-1C31EC078AD9}"/>
              </a:ext>
            </a:extLst>
          </p:cNvPr>
          <p:cNvGrpSpPr/>
          <p:nvPr userDrawn="1"/>
        </p:nvGrpSpPr>
        <p:grpSpPr>
          <a:xfrm>
            <a:off x="490658" y="504877"/>
            <a:ext cx="588180" cy="161973"/>
            <a:chOff x="472189" y="507495"/>
            <a:chExt cx="588180" cy="16197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AB6494-0FDD-468E-B073-AAAB08A82B05}"/>
                </a:ext>
              </a:extLst>
            </p:cNvPr>
            <p:cNvSpPr txBox="1"/>
            <p:nvPr userDrawn="1"/>
          </p:nvSpPr>
          <p:spPr>
            <a:xfrm>
              <a:off x="472189" y="519232"/>
              <a:ext cx="411972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US" altLang="ko-KR" sz="9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rgbClr val="0915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Chapter</a:t>
              </a:r>
              <a:endParaRPr lang="ko-KR" altLang="en-US" sz="9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rgbClr val="09152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A3B80822-D077-40E0-8BCF-0340B856C3DF}"/>
                </a:ext>
              </a:extLst>
            </p:cNvPr>
            <p:cNvSpPr/>
            <p:nvPr userDrawn="1"/>
          </p:nvSpPr>
          <p:spPr>
            <a:xfrm>
              <a:off x="898396" y="507495"/>
              <a:ext cx="161973" cy="161973"/>
            </a:xfrm>
            <a:prstGeom prst="ellipse">
              <a:avLst/>
            </a:prstGeom>
            <a:solidFill>
              <a:srgbClr val="0915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altLang="ko-KR" sz="14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Ⅵ</a:t>
              </a:r>
              <a:endParaRPr lang="ko-KR" altLang="en-US" sz="14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9350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EEDC471-ECF8-4522-9E4F-1C31EC078AD9}"/>
              </a:ext>
            </a:extLst>
          </p:cNvPr>
          <p:cNvGrpSpPr/>
          <p:nvPr userDrawn="1"/>
        </p:nvGrpSpPr>
        <p:grpSpPr>
          <a:xfrm>
            <a:off x="490658" y="504877"/>
            <a:ext cx="588180" cy="161973"/>
            <a:chOff x="472189" y="507495"/>
            <a:chExt cx="588180" cy="16197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AB6494-0FDD-468E-B073-AAAB08A82B05}"/>
                </a:ext>
              </a:extLst>
            </p:cNvPr>
            <p:cNvSpPr txBox="1"/>
            <p:nvPr userDrawn="1"/>
          </p:nvSpPr>
          <p:spPr>
            <a:xfrm>
              <a:off x="472189" y="519232"/>
              <a:ext cx="411972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US" altLang="ko-KR" sz="9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rgbClr val="0915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Chapter</a:t>
              </a:r>
              <a:endParaRPr lang="ko-KR" altLang="en-US" sz="9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rgbClr val="09152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A3B80822-D077-40E0-8BCF-0340B856C3DF}"/>
                </a:ext>
              </a:extLst>
            </p:cNvPr>
            <p:cNvSpPr/>
            <p:nvPr userDrawn="1"/>
          </p:nvSpPr>
          <p:spPr>
            <a:xfrm>
              <a:off x="898396" y="507495"/>
              <a:ext cx="161973" cy="161973"/>
            </a:xfrm>
            <a:prstGeom prst="ellipse">
              <a:avLst/>
            </a:prstGeom>
            <a:solidFill>
              <a:srgbClr val="0915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altLang="ko-KR" sz="14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Ⅶ</a:t>
              </a:r>
              <a:endParaRPr lang="ko-KR" altLang="en-US" sz="14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2611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EEDC471-ECF8-4522-9E4F-1C31EC078AD9}"/>
              </a:ext>
            </a:extLst>
          </p:cNvPr>
          <p:cNvGrpSpPr/>
          <p:nvPr userDrawn="1"/>
        </p:nvGrpSpPr>
        <p:grpSpPr>
          <a:xfrm>
            <a:off x="490658" y="504877"/>
            <a:ext cx="588180" cy="161973"/>
            <a:chOff x="472189" y="507495"/>
            <a:chExt cx="588180" cy="16197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AB6494-0FDD-468E-B073-AAAB08A82B05}"/>
                </a:ext>
              </a:extLst>
            </p:cNvPr>
            <p:cNvSpPr txBox="1"/>
            <p:nvPr userDrawn="1"/>
          </p:nvSpPr>
          <p:spPr>
            <a:xfrm>
              <a:off x="472189" y="519232"/>
              <a:ext cx="411972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US" altLang="ko-KR" sz="9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rgbClr val="09152D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Chapter</a:t>
              </a:r>
              <a:endParaRPr lang="ko-KR" altLang="en-US" sz="9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rgbClr val="09152D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A3B80822-D077-40E0-8BCF-0340B856C3DF}"/>
                </a:ext>
              </a:extLst>
            </p:cNvPr>
            <p:cNvSpPr/>
            <p:nvPr userDrawn="1"/>
          </p:nvSpPr>
          <p:spPr>
            <a:xfrm>
              <a:off x="898396" y="507495"/>
              <a:ext cx="161973" cy="161973"/>
            </a:xfrm>
            <a:prstGeom prst="ellipse">
              <a:avLst/>
            </a:prstGeom>
            <a:solidFill>
              <a:srgbClr val="0915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altLang="ko-KR" sz="1400" dirty="0">
                  <a:ln>
                    <a:solidFill>
                      <a:srgbClr val="0F2548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Ⅷ</a:t>
              </a:r>
              <a:endParaRPr lang="ko-KR" altLang="en-US" sz="1400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801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14AB6494-0FDD-468E-B073-AAAB08A82B05}"/>
              </a:ext>
            </a:extLst>
          </p:cNvPr>
          <p:cNvSpPr txBox="1"/>
          <p:nvPr userDrawn="1"/>
        </p:nvSpPr>
        <p:spPr>
          <a:xfrm>
            <a:off x="503245" y="226684"/>
            <a:ext cx="59670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ko-KR" sz="1400" b="1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rgbClr val="09152D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Project</a:t>
            </a:r>
            <a:endParaRPr lang="ko-KR" altLang="en-US" sz="1400" b="1" dirty="0">
              <a:ln>
                <a:solidFill>
                  <a:srgbClr val="0F2548">
                    <a:alpha val="0"/>
                  </a:srgbClr>
                </a:solidFill>
              </a:ln>
              <a:solidFill>
                <a:srgbClr val="09152D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5324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D1F678-97E2-4545-B1CA-A8C5C9E1BF73}"/>
              </a:ext>
            </a:extLst>
          </p:cNvPr>
          <p:cNvSpPr/>
          <p:nvPr userDrawn="1"/>
        </p:nvSpPr>
        <p:spPr>
          <a:xfrm>
            <a:off x="0" y="1038225"/>
            <a:ext cx="10692000" cy="162207"/>
          </a:xfrm>
          <a:prstGeom prst="rect">
            <a:avLst/>
          </a:prstGeom>
          <a:solidFill>
            <a:srgbClr val="091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672DB6-D07F-46A4-A0CC-43AC7C97A5C7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1813" cy="1167321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4143077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>
                <a:latin typeface="맑은 고딕" panose="020B0503020000020004" pitchFamily="50" charset="-127"/>
              </a:rPr>
              <a:t>-</a:t>
            </a:r>
            <a:fld id="{1374691A-8E59-481E-8278-C1EC6773A962}" type="slidenum">
              <a:rPr lang="ko-KR" altLang="en-US" smtClean="0">
                <a:latin typeface="맑은 고딕" panose="020B0503020000020004" pitchFamily="50" charset="-127"/>
              </a:rPr>
              <a:pPr/>
              <a:t>‹#›</a:t>
            </a:fld>
            <a:r>
              <a:rPr lang="en-US" altLang="ko-KR" dirty="0">
                <a:latin typeface="맑은 고딕" panose="020B0503020000020004" pitchFamily="50" charset="-127"/>
              </a:rPr>
              <a:t>-</a:t>
            </a:r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9" name="사각형: 둥근 위쪽 모서리 8">
            <a:extLst>
              <a:ext uri="{FF2B5EF4-FFF2-40B4-BE49-F238E27FC236}">
                <a16:creationId xmlns:a16="http://schemas.microsoft.com/office/drawing/2014/main" id="{EC054DA7-21D2-4C39-8817-9445E9BC3628}"/>
              </a:ext>
            </a:extLst>
          </p:cNvPr>
          <p:cNvSpPr/>
          <p:nvPr userDrawn="1"/>
        </p:nvSpPr>
        <p:spPr>
          <a:xfrm flipV="1">
            <a:off x="425099" y="-1"/>
            <a:ext cx="719300" cy="1277253"/>
          </a:xfrm>
          <a:prstGeom prst="round2SameRect">
            <a:avLst>
              <a:gd name="adj1" fmla="val 11370"/>
              <a:gd name="adj2" fmla="val 0"/>
            </a:avLst>
          </a:prstGeom>
          <a:gradFill>
            <a:gsLst>
              <a:gs pos="85000">
                <a:schemeClr val="bg1">
                  <a:lumMod val="85000"/>
                </a:schemeClr>
              </a:gs>
              <a:gs pos="56000">
                <a:schemeClr val="bg1"/>
              </a:gs>
              <a:gs pos="27000">
                <a:schemeClr val="bg1">
                  <a:lumMod val="9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3B9D2E36-18E8-44C7-AD56-CFFCDEF667B8}"/>
              </a:ext>
            </a:extLst>
          </p:cNvPr>
          <p:cNvSpPr/>
          <p:nvPr userDrawn="1"/>
        </p:nvSpPr>
        <p:spPr>
          <a:xfrm>
            <a:off x="292101" y="-2"/>
            <a:ext cx="130274" cy="1200434"/>
          </a:xfrm>
          <a:prstGeom prst="triangle">
            <a:avLst>
              <a:gd name="adj" fmla="val 100000"/>
            </a:avLst>
          </a:prstGeom>
          <a:solidFill>
            <a:srgbClr val="091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3736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86" r:id="rId9"/>
    <p:sldLayoutId id="2147483685" r:id="rId10"/>
  </p:sldLayoutIdLst>
  <p:txStyles>
    <p:titleStyle>
      <a:lvl1pPr algn="l" defTabSz="1007943" rtl="0" eaLnBrk="1" latinLnBrk="1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1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367" userDrawn="1">
          <p15:clr>
            <a:srgbClr val="F26B43"/>
          </p15:clr>
        </p15:guide>
        <p15:guide id="2" orient="horz" pos="2381" userDrawn="1">
          <p15:clr>
            <a:srgbClr val="F26B43"/>
          </p15:clr>
        </p15:guide>
        <p15:guide id="3" pos="3390" userDrawn="1">
          <p15:clr>
            <a:srgbClr val="F26B43"/>
          </p15:clr>
        </p15:guide>
        <p15:guide id="4" pos="3345" userDrawn="1">
          <p15:clr>
            <a:srgbClr val="F26B43"/>
          </p15:clr>
        </p15:guide>
        <p15:guide id="5" orient="horz" pos="748" userDrawn="1">
          <p15:clr>
            <a:srgbClr val="F26B43"/>
          </p15:clr>
        </p15:guide>
        <p15:guide id="6" pos="264" userDrawn="1">
          <p15:clr>
            <a:srgbClr val="F26B43"/>
          </p15:clr>
        </p15:guide>
        <p15:guide id="7" pos="6475" userDrawn="1">
          <p15:clr>
            <a:srgbClr val="F26B43"/>
          </p15:clr>
        </p15:guide>
        <p15:guide id="8" orient="horz" pos="441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7759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3" r:id="rId3"/>
    <p:sldLayoutId id="2147483684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15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F03E29A7-043A-4770-9206-C834946AE229}"/>
              </a:ext>
            </a:extLst>
          </p:cNvPr>
          <p:cNvSpPr txBox="1"/>
          <p:nvPr/>
        </p:nvSpPr>
        <p:spPr>
          <a:xfrm>
            <a:off x="2673784" y="1473236"/>
            <a:ext cx="53442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r>
              <a:rPr lang="ko-KR" altLang="en-US" sz="2000" b="1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지능화 파일럿 프로젝트</a:t>
            </a:r>
            <a:endParaRPr lang="ko-KR" altLang="en-US" sz="20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0A1E17-25C5-42A0-A73F-9F651ADF7684}"/>
              </a:ext>
            </a:extLst>
          </p:cNvPr>
          <p:cNvSpPr txBox="1"/>
          <p:nvPr/>
        </p:nvSpPr>
        <p:spPr>
          <a:xfrm>
            <a:off x="2673785" y="1882279"/>
            <a:ext cx="53442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200" b="1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논문 서론 및 이론적 배경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38F653-FE83-4AF6-AB26-497B8B62310D}"/>
              </a:ext>
            </a:extLst>
          </p:cNvPr>
          <p:cNvSpPr txBox="1"/>
          <p:nvPr/>
        </p:nvSpPr>
        <p:spPr>
          <a:xfrm>
            <a:off x="8122024" y="6099149"/>
            <a:ext cx="21665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2022. 10. 19.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이등변 삼각형 25">
            <a:extLst>
              <a:ext uri="{FF2B5EF4-FFF2-40B4-BE49-F238E27FC236}">
                <a16:creationId xmlns:a16="http://schemas.microsoft.com/office/drawing/2014/main" id="{3E9BCD32-33D0-4FF9-936A-7B4B8403CF69}"/>
              </a:ext>
            </a:extLst>
          </p:cNvPr>
          <p:cNvSpPr/>
          <p:nvPr/>
        </p:nvSpPr>
        <p:spPr>
          <a:xfrm>
            <a:off x="2274001" y="2801460"/>
            <a:ext cx="79605" cy="116889"/>
          </a:xfrm>
          <a:prstGeom prst="triangle">
            <a:avLst>
              <a:gd name="adj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양쪽 모서리가 둥근 사각형 166">
            <a:extLst>
              <a:ext uri="{FF2B5EF4-FFF2-40B4-BE49-F238E27FC236}">
                <a16:creationId xmlns:a16="http://schemas.microsoft.com/office/drawing/2014/main" id="{CB19F375-95FD-4D04-AD0D-AD922147E1FA}"/>
              </a:ext>
            </a:extLst>
          </p:cNvPr>
          <p:cNvSpPr/>
          <p:nvPr/>
        </p:nvSpPr>
        <p:spPr>
          <a:xfrm rot="5400000">
            <a:off x="4692990" y="-635487"/>
            <a:ext cx="1226229" cy="8312766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n>
                <a:solidFill>
                  <a:srgbClr val="0F2548">
                    <a:alpha val="0"/>
                  </a:srgb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7E76D2E2-CB53-4D23-BBB0-8CC55C1D3C7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V="1">
            <a:off x="1149720" y="4005511"/>
            <a:ext cx="8312763" cy="230994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40C67C9-A130-44A8-8C77-994FB81CA46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149720" y="2796571"/>
            <a:ext cx="8312763" cy="241342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140BC86A-5C3C-476B-BA40-08AC7D28AF09}"/>
              </a:ext>
            </a:extLst>
          </p:cNvPr>
          <p:cNvGrpSpPr/>
          <p:nvPr/>
        </p:nvGrpSpPr>
        <p:grpSpPr>
          <a:xfrm>
            <a:off x="1229327" y="2799797"/>
            <a:ext cx="1383244" cy="439183"/>
            <a:chOff x="6444157" y="729993"/>
            <a:chExt cx="925048" cy="439183"/>
          </a:xfrm>
        </p:grpSpPr>
        <p:sp>
          <p:nvSpPr>
            <p:cNvPr id="38" name="양쪽 모서리가 둥근 사각형 25">
              <a:extLst>
                <a:ext uri="{FF2B5EF4-FFF2-40B4-BE49-F238E27FC236}">
                  <a16:creationId xmlns:a16="http://schemas.microsoft.com/office/drawing/2014/main" id="{341DE67F-B36A-4233-A4A4-D1881F123AC9}"/>
                </a:ext>
              </a:extLst>
            </p:cNvPr>
            <p:cNvSpPr/>
            <p:nvPr/>
          </p:nvSpPr>
          <p:spPr>
            <a:xfrm rot="10800000">
              <a:off x="6444157" y="729994"/>
              <a:ext cx="925047" cy="439182"/>
            </a:xfrm>
            <a:prstGeom prst="round2SameRect">
              <a:avLst/>
            </a:prstGeom>
            <a:gradFill>
              <a:gsLst>
                <a:gs pos="4667">
                  <a:srgbClr val="FFAA01"/>
                </a:gs>
                <a:gs pos="16000">
                  <a:srgbClr val="FFDA3F"/>
                </a:gs>
                <a:gs pos="77000">
                  <a:srgbClr val="FFDA3F"/>
                </a:gs>
                <a:gs pos="88000">
                  <a:srgbClr val="EA7B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5AA211B8-BB8E-4436-833C-9AE1C5B60A25}"/>
                </a:ext>
              </a:extLst>
            </p:cNvPr>
            <p:cNvSpPr/>
            <p:nvPr/>
          </p:nvSpPr>
          <p:spPr bwMode="auto">
            <a:xfrm rot="5400000">
              <a:off x="6722553" y="451597"/>
              <a:ext cx="341583" cy="898375"/>
            </a:xfrm>
            <a:custGeom>
              <a:avLst/>
              <a:gdLst>
                <a:gd name="T0" fmla="*/ 0 w 1032"/>
                <a:gd name="T1" fmla="*/ 0 h 508"/>
                <a:gd name="T2" fmla="*/ 0 w 1032"/>
                <a:gd name="T3" fmla="*/ 508 h 508"/>
                <a:gd name="T4" fmla="*/ 1032 w 1032"/>
                <a:gd name="T5" fmla="*/ 508 h 508"/>
                <a:gd name="T6" fmla="*/ 0 w 1032"/>
                <a:gd name="T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508">
                  <a:moveTo>
                    <a:pt x="0" y="0"/>
                  </a:moveTo>
                  <a:cubicBezTo>
                    <a:pt x="0" y="508"/>
                    <a:pt x="0" y="508"/>
                    <a:pt x="0" y="508"/>
                  </a:cubicBezTo>
                  <a:cubicBezTo>
                    <a:pt x="1032" y="508"/>
                    <a:pt x="1032" y="508"/>
                    <a:pt x="1032" y="508"/>
                  </a:cubicBezTo>
                  <a:cubicBezTo>
                    <a:pt x="1032" y="508"/>
                    <a:pt x="120" y="488"/>
                    <a:pt x="0" y="0"/>
                  </a:cubicBezTo>
                  <a:close/>
                </a:path>
              </a:pathLst>
            </a:custGeom>
            <a:solidFill>
              <a:srgbClr val="FFFF00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9D4F9E50-BB14-4F54-B0FE-6DE66CA119C6}"/>
                </a:ext>
              </a:extLst>
            </p:cNvPr>
            <p:cNvSpPr/>
            <p:nvPr/>
          </p:nvSpPr>
          <p:spPr bwMode="auto">
            <a:xfrm rot="16200000" flipH="1">
              <a:off x="6726455" y="447695"/>
              <a:ext cx="360451" cy="925048"/>
            </a:xfrm>
            <a:custGeom>
              <a:avLst/>
              <a:gdLst>
                <a:gd name="T0" fmla="*/ 0 w 1032"/>
                <a:gd name="T1" fmla="*/ 0 h 508"/>
                <a:gd name="T2" fmla="*/ 0 w 1032"/>
                <a:gd name="T3" fmla="*/ 508 h 508"/>
                <a:gd name="T4" fmla="*/ 1032 w 1032"/>
                <a:gd name="T5" fmla="*/ 508 h 508"/>
                <a:gd name="T6" fmla="*/ 0 w 1032"/>
                <a:gd name="T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508">
                  <a:moveTo>
                    <a:pt x="0" y="0"/>
                  </a:moveTo>
                  <a:cubicBezTo>
                    <a:pt x="0" y="508"/>
                    <a:pt x="0" y="508"/>
                    <a:pt x="0" y="508"/>
                  </a:cubicBezTo>
                  <a:cubicBezTo>
                    <a:pt x="1032" y="508"/>
                    <a:pt x="1032" y="508"/>
                    <a:pt x="1032" y="508"/>
                  </a:cubicBezTo>
                  <a:cubicBezTo>
                    <a:pt x="1032" y="508"/>
                    <a:pt x="120" y="488"/>
                    <a:pt x="0" y="0"/>
                  </a:cubicBezTo>
                  <a:close/>
                </a:path>
              </a:pathLst>
            </a:custGeom>
            <a:solidFill>
              <a:srgbClr val="EA7B00">
                <a:alpha val="2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2C1FA953-F013-4F4C-92F9-6FEA3FBC8A46}"/>
              </a:ext>
            </a:extLst>
          </p:cNvPr>
          <p:cNvSpPr txBox="1"/>
          <p:nvPr/>
        </p:nvSpPr>
        <p:spPr>
          <a:xfrm>
            <a:off x="1542310" y="2863746"/>
            <a:ext cx="76623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1pPr>
            <a:lvl2pPr marL="494297" indent="3457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2pPr>
            <a:lvl3pPr marL="990323" indent="5185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3pPr>
            <a:lvl4pPr marL="1486348" indent="6913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4pPr>
            <a:lvl5pPr marL="1980645" indent="10370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5pPr>
            <a:lvl6pPr marL="2488768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6pPr>
            <a:lvl7pPr marL="2986522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7pPr>
            <a:lvl8pPr marL="3484275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8pPr>
            <a:lvl9pPr marL="3982029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en-US" altLang="ko-KR" sz="1800" b="1" i="1" dirty="0">
                <a:ln w="1270">
                  <a:noFill/>
                </a:ln>
                <a:gradFill>
                  <a:gsLst>
                    <a:gs pos="6667">
                      <a:schemeClr val="tx1"/>
                    </a:gs>
                    <a:gs pos="36000">
                      <a:schemeClr val="tx1"/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Project</a:t>
            </a:r>
            <a:endParaRPr lang="ko-KR" altLang="en-US" sz="1800" b="1" i="1" dirty="0">
              <a:ln w="1270">
                <a:noFill/>
              </a:ln>
              <a:gradFill>
                <a:gsLst>
                  <a:gs pos="6667">
                    <a:schemeClr val="tx1"/>
                  </a:gs>
                  <a:gs pos="36000">
                    <a:schemeClr val="tx1"/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6">
            <a:extLst>
              <a:ext uri="{FF2B5EF4-FFF2-40B4-BE49-F238E27FC236}">
                <a16:creationId xmlns:a16="http://schemas.microsoft.com/office/drawing/2014/main" id="{CCC54D7F-EFDB-4C0E-87FA-3978BED1A81E}"/>
              </a:ext>
            </a:extLst>
          </p:cNvPr>
          <p:cNvSpPr txBox="1"/>
          <p:nvPr/>
        </p:nvSpPr>
        <p:spPr>
          <a:xfrm>
            <a:off x="1464239" y="3327419"/>
            <a:ext cx="7683723" cy="61555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1pPr>
            <a:lvl2pPr marL="494297" indent="3457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2pPr>
            <a:lvl3pPr marL="990323" indent="5185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3pPr>
            <a:lvl4pPr marL="1486348" indent="6913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4pPr>
            <a:lvl5pPr marL="1980645" indent="10370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5pPr>
            <a:lvl6pPr marL="2488768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6pPr>
            <a:lvl7pPr marL="2986522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7pPr>
            <a:lvl8pPr marL="3484275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8pPr>
            <a:lvl9pPr marL="3982029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2000" b="1" dirty="0">
                <a:ln w="1270">
                  <a:noFill/>
                </a:ln>
                <a:gradFill>
                  <a:gsLst>
                    <a:gs pos="95413">
                      <a:schemeClr val="bg1"/>
                    </a:gs>
                    <a:gs pos="86239">
                      <a:schemeClr val="bg1"/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딥러닝 기법 활용 항공영상을 이용한 노후건축물 </a:t>
            </a:r>
            <a:endParaRPr lang="en-US" altLang="ko-KR" sz="2000" b="1" dirty="0">
              <a:ln w="1270">
                <a:noFill/>
              </a:ln>
              <a:gradFill>
                <a:gsLst>
                  <a:gs pos="95413">
                    <a:schemeClr val="bg1"/>
                  </a:gs>
                  <a:gs pos="86239">
                    <a:schemeClr val="bg1"/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defRPr/>
            </a:pPr>
            <a:r>
              <a:rPr lang="ko-KR" altLang="en-US" sz="2000" b="1" dirty="0">
                <a:ln w="1270">
                  <a:noFill/>
                </a:ln>
                <a:gradFill>
                  <a:gsLst>
                    <a:gs pos="95413">
                      <a:schemeClr val="bg1"/>
                    </a:gs>
                    <a:gs pos="86239">
                      <a:schemeClr val="bg1"/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객체 검출 적용 가능성 제시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53DB33-8CCC-460B-A4D1-60BA90466F61}"/>
              </a:ext>
            </a:extLst>
          </p:cNvPr>
          <p:cNvSpPr txBox="1"/>
          <p:nvPr/>
        </p:nvSpPr>
        <p:spPr>
          <a:xfrm>
            <a:off x="6079614" y="5680237"/>
            <a:ext cx="42089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정원용</a:t>
            </a:r>
            <a:r>
              <a:rPr lang="en-US" altLang="ko-KR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(2021254009)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B2516F6-F930-28B7-9ECC-1CA39CF7A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958" y="7089688"/>
            <a:ext cx="2840755" cy="422219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318A43DC-D1ED-DBB1-CDBF-1E8F749A5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8114" y="7103759"/>
            <a:ext cx="2022741" cy="42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928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>
            <a:extLst>
              <a:ext uri="{FF2B5EF4-FFF2-40B4-BE49-F238E27FC236}">
                <a16:creationId xmlns:a16="http://schemas.microsoft.com/office/drawing/2014/main" id="{9537144D-1D25-426B-A3A6-C327E6386C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0029"/>
            <a:ext cx="10691813" cy="498912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2A935DB-08EF-4A75-B802-98518BDD913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006"/>
          <a:stretch/>
        </p:blipFill>
        <p:spPr>
          <a:xfrm>
            <a:off x="0" y="519"/>
            <a:ext cx="10691813" cy="25695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21A9DC-AC6D-439C-8314-22ADEF175466}"/>
              </a:ext>
            </a:extLst>
          </p:cNvPr>
          <p:cNvSpPr txBox="1"/>
          <p:nvPr/>
        </p:nvSpPr>
        <p:spPr>
          <a:xfrm>
            <a:off x="416434" y="1074267"/>
            <a:ext cx="4608954" cy="83099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pPr algn="l"/>
            <a:r>
              <a:rPr lang="en-US" altLang="ko-KR" sz="2400" b="1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r>
              <a:rPr lang="ko-KR" altLang="en-US" sz="2400" b="1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지능화 파일럿 프로젝트</a:t>
            </a:r>
            <a:endParaRPr lang="en-US" altLang="ko-KR" sz="2400" b="1" kern="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2400" b="1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논문 서론 및 이론적 배경</a:t>
            </a:r>
            <a:endParaRPr lang="ko-KR" altLang="en-US" sz="2400" b="1" dirty="0">
              <a:ln>
                <a:solidFill>
                  <a:srgbClr val="0F2548">
                    <a:alpha val="0"/>
                  </a:srgb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양쪽 모서리가 둥근 사각형 71">
            <a:extLst>
              <a:ext uri="{FF2B5EF4-FFF2-40B4-BE49-F238E27FC236}">
                <a16:creationId xmlns:a16="http://schemas.microsoft.com/office/drawing/2014/main" id="{3D80CE5D-E131-4078-AEE0-337C9DF34BD2}"/>
              </a:ext>
            </a:extLst>
          </p:cNvPr>
          <p:cNvSpPr/>
          <p:nvPr/>
        </p:nvSpPr>
        <p:spPr>
          <a:xfrm rot="16200000" flipV="1">
            <a:off x="1018566" y="2213902"/>
            <a:ext cx="3822149" cy="5026430"/>
          </a:xfrm>
          <a:prstGeom prst="round2SameRect">
            <a:avLst>
              <a:gd name="adj1" fmla="val 4179"/>
              <a:gd name="adj2" fmla="val 0"/>
            </a:avLst>
          </a:prstGeom>
          <a:gradFill>
            <a:gsLst>
              <a:gs pos="39000">
                <a:srgbClr val="0156B3"/>
              </a:gs>
              <a:gs pos="20000">
                <a:srgbClr val="193A7D"/>
              </a:gs>
              <a:gs pos="0">
                <a:srgbClr val="000F23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112A77-D8D0-4164-AEB9-ACEACA64A949}"/>
              </a:ext>
            </a:extLst>
          </p:cNvPr>
          <p:cNvSpPr txBox="1"/>
          <p:nvPr/>
        </p:nvSpPr>
        <p:spPr>
          <a:xfrm>
            <a:off x="742265" y="3066521"/>
            <a:ext cx="4092467" cy="32526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>
            <a:defPPr>
              <a:defRPr lang="ko-KR"/>
            </a:defPPr>
            <a:lvl1pPr algn="ctr">
              <a:defRPr sz="2200" spc="-60">
                <a:solidFill>
                  <a:srgbClr val="981B45"/>
                </a:solidFill>
                <a:latin typeface="Rix모던고딕 B" pitchFamily="18" charset="-127"/>
                <a:ea typeface="Rix모던고딕 B" pitchFamily="18" charset="-127"/>
              </a:defRPr>
            </a:lvl1pPr>
          </a:lstStyle>
          <a:p>
            <a:pPr marL="457200" indent="-4572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연구의 배경</a:t>
            </a:r>
            <a:endParaRPr lang="en-US" altLang="ko-KR" sz="160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프로젝트의 목적</a:t>
            </a:r>
            <a:endParaRPr lang="en-US" altLang="ko-KR" sz="160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프로젝트의 기대효과</a:t>
            </a:r>
            <a:endParaRPr lang="en-US" altLang="ko-KR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관련 연구</a:t>
            </a:r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(or </a:t>
            </a:r>
            <a:r>
              <a:rPr lang="ko-KR" altLang="en-US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시장 동향</a:t>
            </a:r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457200" indent="-4572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기존 연구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(or 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기술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)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의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한계</a:t>
            </a:r>
            <a:endParaRPr lang="en-US" altLang="ko-KR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 추진 방법</a:t>
            </a:r>
            <a:endParaRPr lang="en-US" altLang="ko-KR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30E9EA-92BB-4DBE-981F-5AD700A21180}"/>
              </a:ext>
            </a:extLst>
          </p:cNvPr>
          <p:cNvSpPr txBox="1"/>
          <p:nvPr/>
        </p:nvSpPr>
        <p:spPr>
          <a:xfrm>
            <a:off x="409485" y="1851234"/>
            <a:ext cx="2365712" cy="707886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pPr algn="l"/>
            <a:r>
              <a:rPr lang="en-US" altLang="ko-KR" sz="4000" b="1" dirty="0">
                <a:ln>
                  <a:solidFill>
                    <a:srgbClr val="0F2548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Contents</a:t>
            </a:r>
            <a:endParaRPr lang="ko-KR" altLang="en-US" sz="4000" b="1" dirty="0">
              <a:ln>
                <a:solidFill>
                  <a:srgbClr val="0F2548">
                    <a:alpha val="0"/>
                  </a:srgb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251BEF96-9EEA-4871-B419-623BCF59AD1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62" t="30504" r="1794"/>
          <a:stretch/>
        </p:blipFill>
        <p:spPr>
          <a:xfrm>
            <a:off x="7372459" y="39494"/>
            <a:ext cx="2972233" cy="2953809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840C53F8-6952-47C3-8722-02C449FB8112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930" r="-1"/>
          <a:stretch/>
        </p:blipFill>
        <p:spPr>
          <a:xfrm rot="16200000" flipV="1">
            <a:off x="8226289" y="1725985"/>
            <a:ext cx="2922416" cy="200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07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A596C79-63D0-4BF5-B7CC-D11C632D6AD3}"/>
              </a:ext>
            </a:extLst>
          </p:cNvPr>
          <p:cNvSpPr txBox="1"/>
          <p:nvPr/>
        </p:nvSpPr>
        <p:spPr>
          <a:xfrm>
            <a:off x="1304364" y="599583"/>
            <a:ext cx="78396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연구의 배경</a:t>
            </a:r>
            <a:endParaRPr lang="ko-KR" altLang="en-US" sz="2800" i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B3D5BE7-1783-4FFD-B53F-ECFABAABA225}"/>
              </a:ext>
            </a:extLst>
          </p:cNvPr>
          <p:cNvGrpSpPr/>
          <p:nvPr/>
        </p:nvGrpSpPr>
        <p:grpSpPr>
          <a:xfrm>
            <a:off x="430306" y="1404000"/>
            <a:ext cx="3895805" cy="381458"/>
            <a:chOff x="430306" y="1408458"/>
            <a:chExt cx="3895805" cy="381458"/>
          </a:xfrm>
        </p:grpSpPr>
        <p:sp>
          <p:nvSpPr>
            <p:cNvPr id="9" name="TextBox 36">
              <a:extLst>
                <a:ext uri="{FF2B5EF4-FFF2-40B4-BE49-F238E27FC236}">
                  <a16:creationId xmlns:a16="http://schemas.microsoft.com/office/drawing/2014/main" id="{9A191EE6-9298-4489-86B3-1A36CB5A408E}"/>
                </a:ext>
              </a:extLst>
            </p:cNvPr>
            <p:cNvSpPr txBox="1"/>
            <p:nvPr/>
          </p:nvSpPr>
          <p:spPr>
            <a:xfrm>
              <a:off x="1304365" y="1443791"/>
              <a:ext cx="3021746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1pPr>
              <a:lvl2pPr marL="494297" indent="3457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2pPr>
              <a:lvl3pPr marL="990323" indent="5185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3pPr>
              <a:lvl4pPr marL="1486348" indent="6913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4pPr>
              <a:lvl5pPr marL="1980645" indent="1037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5pPr>
              <a:lvl6pPr marL="2488768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6pPr>
              <a:lvl7pPr marL="2986522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7pPr>
              <a:lvl8pPr marL="3484275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8pPr>
              <a:lvl9pPr marL="3982029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제목</a:t>
              </a: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8ADE7D31-892C-4F9A-A0C0-D85558E7C19B}"/>
                </a:ext>
              </a:extLst>
            </p:cNvPr>
            <p:cNvGrpSpPr/>
            <p:nvPr/>
          </p:nvGrpSpPr>
          <p:grpSpPr>
            <a:xfrm>
              <a:off x="430306" y="1408458"/>
              <a:ext cx="729983" cy="381458"/>
              <a:chOff x="6228680" y="6884181"/>
              <a:chExt cx="667988" cy="249385"/>
            </a:xfrm>
          </p:grpSpPr>
          <p:sp>
            <p:nvSpPr>
              <p:cNvPr id="11" name="사각형: 둥근 위쪽 모서리 24">
                <a:extLst>
                  <a:ext uri="{FF2B5EF4-FFF2-40B4-BE49-F238E27FC236}">
                    <a16:creationId xmlns:a16="http://schemas.microsoft.com/office/drawing/2014/main" id="{20CCB7A7-7F67-425E-819E-6BE9496F6BF2}"/>
                  </a:ext>
                </a:extLst>
              </p:cNvPr>
              <p:cNvSpPr/>
              <p:nvPr/>
            </p:nvSpPr>
            <p:spPr>
              <a:xfrm rot="5400000">
                <a:off x="6437981" y="6674880"/>
                <a:ext cx="249385" cy="66798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adFill>
                <a:gsLst>
                  <a:gs pos="22000">
                    <a:schemeClr val="tx1">
                      <a:alpha val="5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5400000" scaled="1"/>
              </a:gradFill>
              <a:ln w="12700">
                <a:gradFill>
                  <a:gsLst>
                    <a:gs pos="9000">
                      <a:schemeClr val="bg1"/>
                    </a:gs>
                    <a:gs pos="92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latinLnBrk="1"/>
                <a:endParaRPr lang="ko-KR" altLang="en-US" b="1" dirty="0">
                  <a:latin typeface="맑은 고딕" panose="020B0503020000020004" pitchFamily="50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0A2ACFD-6DB0-4A53-A887-B85DDD5DB5CB}"/>
                  </a:ext>
                </a:extLst>
              </p:cNvPr>
              <p:cNvSpPr txBox="1"/>
              <p:nvPr/>
            </p:nvSpPr>
            <p:spPr>
              <a:xfrm>
                <a:off x="6528557" y="6904142"/>
                <a:ext cx="264927" cy="181093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 fontAlgn="base" latinLnBrk="1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kumimoji="1" lang="en-US" altLang="ko-KR" b="1" spc="-80" dirty="0">
                    <a:ln w="1270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1.</a:t>
                </a:r>
                <a:endParaRPr kumimoji="1" lang="ko-KR" altLang="en-US" b="1" spc="-80" dirty="0">
                  <a:ln w="1270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2D61151-945B-43B6-81BF-1F06120E6BF9}"/>
              </a:ext>
            </a:extLst>
          </p:cNvPr>
          <p:cNvSpPr txBox="1"/>
          <p:nvPr/>
        </p:nvSpPr>
        <p:spPr>
          <a:xfrm>
            <a:off x="758012" y="1836000"/>
            <a:ext cx="9407962" cy="697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한글</a:t>
            </a:r>
            <a:r>
              <a:rPr lang="en-US" altLang="ko-KR" sz="1400" dirty="0">
                <a:latin typeface="+mn-ea"/>
              </a:rPr>
              <a:t>) </a:t>
            </a:r>
            <a:r>
              <a:rPr lang="ko-KR" altLang="en-US" sz="1400" dirty="0">
                <a:latin typeface="+mn-ea"/>
              </a:rPr>
              <a:t>딥러닝 기법 활용 항공영상을 이용한 노후건축물 객체 검출 적용 가능성 제시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영문</a:t>
            </a:r>
            <a:r>
              <a:rPr lang="en-US" altLang="ko-KR" sz="1400" dirty="0">
                <a:latin typeface="+mn-ea"/>
              </a:rPr>
              <a:t>) Using Deep learning for Old building object detection in Aerial Images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C04649D-126C-4D6F-99B4-7178CF407889}"/>
              </a:ext>
            </a:extLst>
          </p:cNvPr>
          <p:cNvGrpSpPr/>
          <p:nvPr/>
        </p:nvGrpSpPr>
        <p:grpSpPr>
          <a:xfrm>
            <a:off x="430304" y="2891531"/>
            <a:ext cx="5009989" cy="381458"/>
            <a:chOff x="430306" y="1408458"/>
            <a:chExt cx="5009989" cy="381458"/>
          </a:xfrm>
        </p:grpSpPr>
        <p:sp>
          <p:nvSpPr>
            <p:cNvPr id="21" name="TextBox 36">
              <a:extLst>
                <a:ext uri="{FF2B5EF4-FFF2-40B4-BE49-F238E27FC236}">
                  <a16:creationId xmlns:a16="http://schemas.microsoft.com/office/drawing/2014/main" id="{DF466B7E-EBB2-45A0-BCE3-7D651F0183FC}"/>
                </a:ext>
              </a:extLst>
            </p:cNvPr>
            <p:cNvSpPr txBox="1"/>
            <p:nvPr/>
          </p:nvSpPr>
          <p:spPr>
            <a:xfrm>
              <a:off x="1304364" y="1443791"/>
              <a:ext cx="4135931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1pPr>
              <a:lvl2pPr marL="494297" indent="3457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2pPr>
              <a:lvl3pPr marL="990323" indent="5185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3pPr>
              <a:lvl4pPr marL="1486348" indent="6913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4pPr>
              <a:lvl5pPr marL="1980645" indent="1037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5pPr>
              <a:lvl6pPr marL="2488768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6pPr>
              <a:lvl7pPr marL="2986522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7pPr>
              <a:lvl8pPr marL="3484275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8pPr>
              <a:lvl9pPr marL="3982029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연구의 배경</a:t>
              </a: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55B43280-EF2F-4742-84BE-120129A1B681}"/>
                </a:ext>
              </a:extLst>
            </p:cNvPr>
            <p:cNvGrpSpPr/>
            <p:nvPr/>
          </p:nvGrpSpPr>
          <p:grpSpPr>
            <a:xfrm>
              <a:off x="430306" y="1408458"/>
              <a:ext cx="729983" cy="381458"/>
              <a:chOff x="6228680" y="6884181"/>
              <a:chExt cx="667988" cy="249385"/>
            </a:xfrm>
          </p:grpSpPr>
          <p:sp>
            <p:nvSpPr>
              <p:cNvPr id="23" name="사각형: 둥근 위쪽 모서리 24">
                <a:extLst>
                  <a:ext uri="{FF2B5EF4-FFF2-40B4-BE49-F238E27FC236}">
                    <a16:creationId xmlns:a16="http://schemas.microsoft.com/office/drawing/2014/main" id="{535851F9-C1F0-4FD9-8DB7-D6120687964C}"/>
                  </a:ext>
                </a:extLst>
              </p:cNvPr>
              <p:cNvSpPr/>
              <p:nvPr/>
            </p:nvSpPr>
            <p:spPr>
              <a:xfrm rot="5400000">
                <a:off x="6437981" y="6674880"/>
                <a:ext cx="249385" cy="66798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adFill>
                <a:gsLst>
                  <a:gs pos="22000">
                    <a:schemeClr val="tx1">
                      <a:alpha val="5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5400000" scaled="1"/>
              </a:gradFill>
              <a:ln w="12700">
                <a:gradFill>
                  <a:gsLst>
                    <a:gs pos="9000">
                      <a:schemeClr val="bg1"/>
                    </a:gs>
                    <a:gs pos="92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latinLnBrk="1"/>
                <a:endParaRPr lang="ko-KR" altLang="en-US" b="1" dirty="0">
                  <a:latin typeface="맑은 고딕" panose="020B0503020000020004" pitchFamily="50" charset="-12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2F12053-43C6-45C2-B41A-AAC723A4D4CE}"/>
                  </a:ext>
                </a:extLst>
              </p:cNvPr>
              <p:cNvSpPr txBox="1"/>
              <p:nvPr/>
            </p:nvSpPr>
            <p:spPr>
              <a:xfrm>
                <a:off x="6528557" y="6904142"/>
                <a:ext cx="264927" cy="181093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 fontAlgn="base" latinLnBrk="1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kumimoji="1" lang="en-US" altLang="ko-KR" b="1" spc="-80" dirty="0">
                    <a:ln w="1270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2.</a:t>
                </a:r>
                <a:endParaRPr kumimoji="1" lang="ko-KR" altLang="en-US" b="1" spc="-80" dirty="0">
                  <a:ln w="1270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DA95A64-1FDE-38F7-F77F-DEC14A7DBC0F}"/>
              </a:ext>
            </a:extLst>
          </p:cNvPr>
          <p:cNvSpPr txBox="1"/>
          <p:nvPr/>
        </p:nvSpPr>
        <p:spPr>
          <a:xfrm>
            <a:off x="785549" y="3313277"/>
            <a:ext cx="5173556" cy="3282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2019</a:t>
            </a:r>
            <a:r>
              <a:rPr lang="ko-KR" altLang="en-US" sz="1400" dirty="0">
                <a:latin typeface="+mn-ea"/>
              </a:rPr>
              <a:t>년 </a:t>
            </a:r>
            <a:r>
              <a:rPr lang="en-US" altLang="ko-KR" sz="1400" dirty="0">
                <a:latin typeface="+mn-ea"/>
              </a:rPr>
              <a:t>12</a:t>
            </a:r>
            <a:r>
              <a:rPr lang="ko-KR" altLang="en-US" sz="1400" dirty="0">
                <a:latin typeface="+mn-ea"/>
              </a:rPr>
              <a:t>월 기준 </a:t>
            </a:r>
            <a:r>
              <a:rPr lang="en-US" altLang="ko-KR" sz="1400" dirty="0">
                <a:latin typeface="+mn-ea"/>
              </a:rPr>
              <a:t>30</a:t>
            </a:r>
            <a:r>
              <a:rPr lang="ko-KR" altLang="en-US" sz="1400" dirty="0">
                <a:latin typeface="+mn-ea"/>
              </a:rPr>
              <a:t>년 이상 된 노후 건축물 비중이 가장 높은 지역은 부산으로 전체 건축물의 </a:t>
            </a:r>
            <a:r>
              <a:rPr lang="en-US" altLang="ko-KR" sz="1400" dirty="0">
                <a:latin typeface="+mn-ea"/>
              </a:rPr>
              <a:t>54.3%</a:t>
            </a:r>
            <a:r>
              <a:rPr lang="ko-KR" altLang="en-US" sz="1400" dirty="0">
                <a:latin typeface="+mn-ea"/>
              </a:rPr>
              <a:t>가 </a:t>
            </a:r>
            <a:r>
              <a:rPr lang="en-US" altLang="ko-KR" sz="1400" dirty="0">
                <a:latin typeface="+mn-ea"/>
              </a:rPr>
              <a:t>30</a:t>
            </a:r>
            <a:r>
              <a:rPr lang="ko-KR" altLang="en-US" sz="1400" dirty="0">
                <a:latin typeface="+mn-ea"/>
              </a:rPr>
              <a:t>년 이상 된 건축물이었고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대구</a:t>
            </a:r>
            <a:r>
              <a:rPr lang="en-US" altLang="ko-KR" sz="1400" dirty="0">
                <a:latin typeface="+mn-ea"/>
              </a:rPr>
              <a:t>.</a:t>
            </a:r>
            <a:r>
              <a:rPr lang="ko-KR" altLang="en-US" sz="1400" dirty="0">
                <a:latin typeface="+mn-ea"/>
              </a:rPr>
              <a:t>대전</a:t>
            </a:r>
            <a:r>
              <a:rPr lang="en-US" altLang="ko-KR" sz="1400" dirty="0">
                <a:latin typeface="+mn-ea"/>
              </a:rPr>
              <a:t>(48.9%), </a:t>
            </a:r>
            <a:r>
              <a:rPr lang="ko-KR" altLang="en-US" sz="1400" dirty="0">
                <a:latin typeface="+mn-ea"/>
              </a:rPr>
              <a:t>전남</a:t>
            </a:r>
            <a:r>
              <a:rPr lang="en-US" altLang="ko-KR" sz="1400" dirty="0">
                <a:latin typeface="+mn-ea"/>
              </a:rPr>
              <a:t>(48.2%) </a:t>
            </a:r>
            <a:r>
              <a:rPr lang="ko-KR" altLang="en-US" sz="1400" dirty="0">
                <a:latin typeface="+mn-ea"/>
              </a:rPr>
              <a:t>순서로 집계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2018</a:t>
            </a:r>
            <a:r>
              <a:rPr lang="ko-KR" altLang="en-US" sz="1400" dirty="0">
                <a:latin typeface="+mn-ea"/>
              </a:rPr>
              <a:t>년 서울 용산구 상가 붕괴사고는 사고 후 안전관리 책임을 놓고 공방이 이어졌으며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관할 지자체인 용산구청은 ‘관리책임이 건물주에 있다’면서 ‘해당 건물이 위험시설물로 지정돼 있지 않아 별도의 안전점검을 하지 않았다’ 고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해명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소규모 건축물의 안전점검 의무화 필요성이 제기됨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최근 국가 기관에서 시설물 안전관리와 재난사고를 예방하기 위한 사업이 추진 되고 있음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7E1D8D-D63D-64D1-48AE-2319CE07EFA0}"/>
              </a:ext>
            </a:extLst>
          </p:cNvPr>
          <p:cNvSpPr txBox="1"/>
          <p:nvPr/>
        </p:nvSpPr>
        <p:spPr>
          <a:xfrm>
            <a:off x="5222987" y="7267951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- 1 -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_x313518040">
            <a:extLst>
              <a:ext uri="{FF2B5EF4-FFF2-40B4-BE49-F238E27FC236}">
                <a16:creationId xmlns:a16="http://schemas.microsoft.com/office/drawing/2014/main" id="{5A0A6247-19FA-B284-7EDF-F20E17BC5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664" y="2891531"/>
            <a:ext cx="3276600" cy="177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_x313518832">
            <a:extLst>
              <a:ext uri="{FF2B5EF4-FFF2-40B4-BE49-F238E27FC236}">
                <a16:creationId xmlns:a16="http://schemas.microsoft.com/office/drawing/2014/main" id="{C6B12FDC-29B4-27B6-6BA9-467CDAAED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325" y="5136183"/>
            <a:ext cx="4683277" cy="186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5252978-DC24-E1F8-0555-09A9F6BD3342}"/>
              </a:ext>
            </a:extLst>
          </p:cNvPr>
          <p:cNvSpPr txBox="1"/>
          <p:nvPr/>
        </p:nvSpPr>
        <p:spPr>
          <a:xfrm>
            <a:off x="6810545" y="4714437"/>
            <a:ext cx="29546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시도별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30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년 이상 건축물 현황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동 수 기준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)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양신명조"/>
            </a:endParaRPr>
          </a:p>
        </p:txBody>
      </p:sp>
    </p:spTree>
    <p:extLst>
      <p:ext uri="{BB962C8B-B14F-4D97-AF65-F5344CB8AC3E}">
        <p14:creationId xmlns:p14="http://schemas.microsoft.com/office/powerpoint/2010/main" val="3409640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A596C79-63D0-4BF5-B7CC-D11C632D6AD3}"/>
              </a:ext>
            </a:extLst>
          </p:cNvPr>
          <p:cNvSpPr txBox="1"/>
          <p:nvPr/>
        </p:nvSpPr>
        <p:spPr>
          <a:xfrm>
            <a:off x="1304365" y="599583"/>
            <a:ext cx="79702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프로젝트의 목적</a:t>
            </a:r>
            <a:endParaRPr lang="ko-KR" altLang="en-US" sz="2000" i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025270-F136-4223-A334-A8115E6595B3}"/>
              </a:ext>
            </a:extLst>
          </p:cNvPr>
          <p:cNvSpPr txBox="1"/>
          <p:nvPr/>
        </p:nvSpPr>
        <p:spPr>
          <a:xfrm>
            <a:off x="5222987" y="7267951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- 2 -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18F6215-79D1-CF8B-DE1A-A1715869869D}"/>
              </a:ext>
            </a:extLst>
          </p:cNvPr>
          <p:cNvGrpSpPr/>
          <p:nvPr/>
        </p:nvGrpSpPr>
        <p:grpSpPr>
          <a:xfrm>
            <a:off x="430305" y="1404000"/>
            <a:ext cx="3895805" cy="381458"/>
            <a:chOff x="430306" y="1408458"/>
            <a:chExt cx="3895805" cy="381458"/>
          </a:xfrm>
        </p:grpSpPr>
        <p:sp>
          <p:nvSpPr>
            <p:cNvPr id="28" name="TextBox 36">
              <a:extLst>
                <a:ext uri="{FF2B5EF4-FFF2-40B4-BE49-F238E27FC236}">
                  <a16:creationId xmlns:a16="http://schemas.microsoft.com/office/drawing/2014/main" id="{351D83CF-59ED-C10F-E961-D60CF41CFF89}"/>
                </a:ext>
              </a:extLst>
            </p:cNvPr>
            <p:cNvSpPr txBox="1"/>
            <p:nvPr/>
          </p:nvSpPr>
          <p:spPr>
            <a:xfrm>
              <a:off x="1304365" y="1443791"/>
              <a:ext cx="3021746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1pPr>
              <a:lvl2pPr marL="494297" indent="3457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2pPr>
              <a:lvl3pPr marL="990323" indent="5185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3pPr>
              <a:lvl4pPr marL="1486348" indent="6913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4pPr>
              <a:lvl5pPr marL="1980645" indent="1037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5pPr>
              <a:lvl6pPr marL="2488768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6pPr>
              <a:lvl7pPr marL="2986522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7pPr>
              <a:lvl8pPr marL="3484275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8pPr>
              <a:lvl9pPr marL="3982029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프로젝트의 목적</a:t>
              </a: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57CD9D0-3A4A-1859-D510-4D465867EECA}"/>
                </a:ext>
              </a:extLst>
            </p:cNvPr>
            <p:cNvGrpSpPr/>
            <p:nvPr/>
          </p:nvGrpSpPr>
          <p:grpSpPr>
            <a:xfrm>
              <a:off x="430306" y="1408458"/>
              <a:ext cx="729983" cy="381458"/>
              <a:chOff x="6228680" y="6884181"/>
              <a:chExt cx="667988" cy="249385"/>
            </a:xfrm>
          </p:grpSpPr>
          <p:sp>
            <p:nvSpPr>
              <p:cNvPr id="30" name="사각형: 둥근 위쪽 모서리 29">
                <a:extLst>
                  <a:ext uri="{FF2B5EF4-FFF2-40B4-BE49-F238E27FC236}">
                    <a16:creationId xmlns:a16="http://schemas.microsoft.com/office/drawing/2014/main" id="{C42DB9A7-3B1B-03CA-6BCC-5B84972FE476}"/>
                  </a:ext>
                </a:extLst>
              </p:cNvPr>
              <p:cNvSpPr/>
              <p:nvPr/>
            </p:nvSpPr>
            <p:spPr>
              <a:xfrm rot="5400000">
                <a:off x="6437981" y="6674880"/>
                <a:ext cx="249385" cy="66798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adFill>
                <a:gsLst>
                  <a:gs pos="22000">
                    <a:schemeClr val="tx1">
                      <a:alpha val="5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5400000" scaled="1"/>
              </a:gradFill>
              <a:ln w="12700">
                <a:gradFill>
                  <a:gsLst>
                    <a:gs pos="9000">
                      <a:schemeClr val="bg1"/>
                    </a:gs>
                    <a:gs pos="92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latinLnBrk="1"/>
                <a:endParaRPr lang="ko-KR" altLang="en-US" b="1" dirty="0">
                  <a:latin typeface="맑은 고딕" panose="020B0503020000020004" pitchFamily="50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B1BE0E0-D0AD-EA67-0AAB-277FA9A02E78}"/>
                  </a:ext>
                </a:extLst>
              </p:cNvPr>
              <p:cNvSpPr txBox="1"/>
              <p:nvPr/>
            </p:nvSpPr>
            <p:spPr>
              <a:xfrm>
                <a:off x="6528557" y="6904142"/>
                <a:ext cx="264927" cy="181093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 fontAlgn="base" latinLnBrk="1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kumimoji="1" lang="en-US" altLang="ko-KR" b="1" spc="-80" dirty="0">
                    <a:ln w="1270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1.</a:t>
                </a:r>
                <a:endParaRPr kumimoji="1" lang="ko-KR" altLang="en-US" b="1" spc="-80" dirty="0">
                  <a:ln w="1270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7BFFA42-408E-82EE-7AFC-8D7CEA32F722}"/>
              </a:ext>
            </a:extLst>
          </p:cNvPr>
          <p:cNvSpPr txBox="1"/>
          <p:nvPr/>
        </p:nvSpPr>
        <p:spPr>
          <a:xfrm>
            <a:off x="758013" y="1836000"/>
            <a:ext cx="9294899" cy="16665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지자체의 시설물안전관리시스템은 관할 내의 건축물 중 </a:t>
            </a:r>
            <a:r>
              <a:rPr lang="ko-KR" altLang="en-US" sz="1400" b="1" dirty="0">
                <a:latin typeface="+mn-ea"/>
              </a:rPr>
              <a:t>노후건축물</a:t>
            </a:r>
            <a:r>
              <a:rPr lang="en-US" altLang="ko-KR" sz="1400" b="1" dirty="0">
                <a:latin typeface="+mn-ea"/>
              </a:rPr>
              <a:t>(</a:t>
            </a:r>
            <a:r>
              <a:rPr lang="ko-KR" altLang="en-US" sz="1400" b="1" dirty="0">
                <a:latin typeface="+mn-ea"/>
              </a:rPr>
              <a:t>사용승인 후 </a:t>
            </a:r>
            <a:r>
              <a:rPr lang="en-US" altLang="ko-KR" sz="1400" b="1" dirty="0">
                <a:latin typeface="+mn-ea"/>
              </a:rPr>
              <a:t>30</a:t>
            </a:r>
            <a:r>
              <a:rPr lang="ko-KR" altLang="en-US" sz="1400" b="1" dirty="0">
                <a:latin typeface="+mn-ea"/>
              </a:rPr>
              <a:t>년 이상 지난 건축물</a:t>
            </a:r>
            <a:r>
              <a:rPr lang="en-US" altLang="ko-KR" sz="1400" b="1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에 대해 판단할 수 있는 </a:t>
            </a:r>
            <a:r>
              <a:rPr lang="ko-KR" altLang="en-US" sz="1400" b="1" u="sng" dirty="0">
                <a:latin typeface="+mn-ea"/>
              </a:rPr>
              <a:t>건립시기와 같은 정보가 포함되지 않은 대상이 많고</a:t>
            </a:r>
            <a:r>
              <a:rPr lang="en-US" altLang="ko-KR" sz="1400" b="1" u="sng" dirty="0">
                <a:latin typeface="+mn-ea"/>
              </a:rPr>
              <a:t>, </a:t>
            </a:r>
            <a:r>
              <a:rPr lang="ko-KR" altLang="en-US" sz="1400" b="1" u="sng" dirty="0">
                <a:latin typeface="+mn-ea"/>
              </a:rPr>
              <a:t>현행화 되지 않은 문제</a:t>
            </a:r>
            <a:r>
              <a:rPr lang="ko-KR" altLang="en-US" sz="1400" dirty="0">
                <a:latin typeface="+mn-ea"/>
              </a:rPr>
              <a:t>가 있음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이런 문제로 인해 안전점검 관련 지원사업 홍보를 통해 신청자에 한해서 전문가가 현장 방문 육안점검을 실시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노후건축물 검출 모델을 통해 </a:t>
            </a:r>
            <a:r>
              <a:rPr lang="ko-KR" altLang="en-US" sz="1400" b="1" u="sng" dirty="0">
                <a:latin typeface="+mn-ea"/>
              </a:rPr>
              <a:t>건립시기를 알 수 없는 건축물이 포함된 항공영상을 활용해서 대상을 검출</a:t>
            </a:r>
            <a:r>
              <a:rPr lang="ko-KR" altLang="en-US" sz="1400" dirty="0">
                <a:latin typeface="+mn-ea"/>
              </a:rPr>
              <a:t>하는 것이 프로젝트의 목적임</a:t>
            </a:r>
            <a:endParaRPr lang="en-US" altLang="ko-KR" sz="1400" dirty="0">
              <a:latin typeface="+mn-ea"/>
            </a:endParaRPr>
          </a:p>
        </p:txBody>
      </p:sp>
      <p:pic>
        <p:nvPicPr>
          <p:cNvPr id="2049" name="_x308250584">
            <a:extLst>
              <a:ext uri="{FF2B5EF4-FFF2-40B4-BE49-F238E27FC236}">
                <a16:creationId xmlns:a16="http://schemas.microsoft.com/office/drawing/2014/main" id="{C0EF5469-D931-DF36-2B2E-15F789EB2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9069" y="3779837"/>
            <a:ext cx="4283843" cy="3052208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F43B9A-0788-3012-0C67-6A5D8AC2C0D5}"/>
              </a:ext>
            </a:extLst>
          </p:cNvPr>
          <p:cNvSpPr txBox="1"/>
          <p:nvPr/>
        </p:nvSpPr>
        <p:spPr>
          <a:xfrm>
            <a:off x="6429897" y="6832337"/>
            <a:ext cx="30957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서울시 소규모 노후건축물 지원사업 홍보물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양신명조"/>
            </a:endParaRPr>
          </a:p>
        </p:txBody>
      </p:sp>
    </p:spTree>
    <p:extLst>
      <p:ext uri="{BB962C8B-B14F-4D97-AF65-F5344CB8AC3E}">
        <p14:creationId xmlns:p14="http://schemas.microsoft.com/office/powerpoint/2010/main" val="3112701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A596C79-63D0-4BF5-B7CC-D11C632D6AD3}"/>
              </a:ext>
            </a:extLst>
          </p:cNvPr>
          <p:cNvSpPr txBox="1"/>
          <p:nvPr/>
        </p:nvSpPr>
        <p:spPr>
          <a:xfrm>
            <a:off x="1304364" y="599583"/>
            <a:ext cx="89571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프로젝트의 기대효과</a:t>
            </a:r>
            <a:endParaRPr lang="ko-KR" altLang="en-US" sz="2000" i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C04649D-126C-4D6F-99B4-7178CF407889}"/>
              </a:ext>
            </a:extLst>
          </p:cNvPr>
          <p:cNvGrpSpPr/>
          <p:nvPr/>
        </p:nvGrpSpPr>
        <p:grpSpPr>
          <a:xfrm>
            <a:off x="430306" y="1404000"/>
            <a:ext cx="4993082" cy="381458"/>
            <a:chOff x="430306" y="1408458"/>
            <a:chExt cx="4993082" cy="381458"/>
          </a:xfrm>
        </p:grpSpPr>
        <p:sp>
          <p:nvSpPr>
            <p:cNvPr id="21" name="TextBox 36">
              <a:extLst>
                <a:ext uri="{FF2B5EF4-FFF2-40B4-BE49-F238E27FC236}">
                  <a16:creationId xmlns:a16="http://schemas.microsoft.com/office/drawing/2014/main" id="{DF466B7E-EBB2-45A0-BCE3-7D651F0183FC}"/>
                </a:ext>
              </a:extLst>
            </p:cNvPr>
            <p:cNvSpPr txBox="1"/>
            <p:nvPr/>
          </p:nvSpPr>
          <p:spPr>
            <a:xfrm>
              <a:off x="1287457" y="1458998"/>
              <a:ext cx="4135931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1pPr>
              <a:lvl2pPr marL="494297" indent="3457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2pPr>
              <a:lvl3pPr marL="990323" indent="5185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3pPr>
              <a:lvl4pPr marL="1486348" indent="6913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4pPr>
              <a:lvl5pPr marL="1980645" indent="1037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5pPr>
              <a:lvl6pPr marL="2488768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6pPr>
              <a:lvl7pPr marL="2986522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7pPr>
              <a:lvl8pPr marL="3484275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8pPr>
              <a:lvl9pPr marL="3982029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프로젝트의 기대효과</a:t>
              </a: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55B43280-EF2F-4742-84BE-120129A1B681}"/>
                </a:ext>
              </a:extLst>
            </p:cNvPr>
            <p:cNvGrpSpPr/>
            <p:nvPr/>
          </p:nvGrpSpPr>
          <p:grpSpPr>
            <a:xfrm>
              <a:off x="430306" y="1408458"/>
              <a:ext cx="729983" cy="381458"/>
              <a:chOff x="6228680" y="6884181"/>
              <a:chExt cx="667988" cy="249385"/>
            </a:xfrm>
          </p:grpSpPr>
          <p:sp>
            <p:nvSpPr>
              <p:cNvPr id="23" name="사각형: 둥근 위쪽 모서리 24">
                <a:extLst>
                  <a:ext uri="{FF2B5EF4-FFF2-40B4-BE49-F238E27FC236}">
                    <a16:creationId xmlns:a16="http://schemas.microsoft.com/office/drawing/2014/main" id="{535851F9-C1F0-4FD9-8DB7-D6120687964C}"/>
                  </a:ext>
                </a:extLst>
              </p:cNvPr>
              <p:cNvSpPr/>
              <p:nvPr/>
            </p:nvSpPr>
            <p:spPr>
              <a:xfrm rot="5400000">
                <a:off x="6437981" y="6674880"/>
                <a:ext cx="249385" cy="66798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adFill>
                <a:gsLst>
                  <a:gs pos="22000">
                    <a:schemeClr val="tx1">
                      <a:alpha val="5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5400000" scaled="1"/>
              </a:gradFill>
              <a:ln w="12700">
                <a:gradFill>
                  <a:gsLst>
                    <a:gs pos="9000">
                      <a:schemeClr val="bg1"/>
                    </a:gs>
                    <a:gs pos="92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latinLnBrk="1"/>
                <a:endParaRPr lang="ko-KR" altLang="en-US" b="1" dirty="0">
                  <a:latin typeface="맑은 고딕" panose="020B0503020000020004" pitchFamily="50" charset="-12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2F12053-43C6-45C2-B41A-AAC723A4D4CE}"/>
                  </a:ext>
                </a:extLst>
              </p:cNvPr>
              <p:cNvSpPr txBox="1"/>
              <p:nvPr/>
            </p:nvSpPr>
            <p:spPr>
              <a:xfrm>
                <a:off x="6528557" y="6919211"/>
                <a:ext cx="264927" cy="181093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 fontAlgn="base" latinLnBrk="1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kumimoji="1" lang="en-US" altLang="ko-KR" b="1" spc="-80" dirty="0">
                    <a:ln w="1270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1.</a:t>
                </a:r>
                <a:endParaRPr kumimoji="1" lang="ko-KR" altLang="en-US" b="1" spc="-80" dirty="0">
                  <a:ln w="1270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F4C77FE-B04C-4E39-9365-34AACC5EEABC}"/>
              </a:ext>
            </a:extLst>
          </p:cNvPr>
          <p:cNvSpPr txBox="1"/>
          <p:nvPr/>
        </p:nvSpPr>
        <p:spPr>
          <a:xfrm>
            <a:off x="758015" y="1836000"/>
            <a:ext cx="9528564" cy="13433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지자체에서 진행하고 있는 </a:t>
            </a:r>
            <a:r>
              <a:rPr lang="ko-KR" altLang="en-US" sz="1400" b="1" dirty="0">
                <a:latin typeface="+mn-ea"/>
              </a:rPr>
              <a:t>노후 건축물의 안전점검 지원사업의 비용 축소</a:t>
            </a:r>
            <a:r>
              <a:rPr lang="ko-KR" altLang="en-US" sz="1400" dirty="0">
                <a:latin typeface="+mn-ea"/>
              </a:rPr>
              <a:t> 예상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국가기간망의 다른 시스템과의 </a:t>
            </a:r>
            <a:r>
              <a:rPr lang="ko-KR" altLang="en-US" sz="1400" b="1" dirty="0">
                <a:latin typeface="+mn-ea"/>
              </a:rPr>
              <a:t>정보 연계를 통해 재난</a:t>
            </a:r>
            <a:r>
              <a:rPr lang="en-US" altLang="ko-KR" sz="1400" b="1" dirty="0">
                <a:latin typeface="+mn-ea"/>
              </a:rPr>
              <a:t>·</a:t>
            </a:r>
            <a:r>
              <a:rPr lang="ko-KR" altLang="en-US" sz="1400" b="1" dirty="0">
                <a:latin typeface="+mn-ea"/>
              </a:rPr>
              <a:t>안전 등의 데이터로 활용</a:t>
            </a:r>
            <a:r>
              <a:rPr lang="ko-KR" altLang="en-US" sz="1400" dirty="0">
                <a:latin typeface="+mn-ea"/>
              </a:rPr>
              <a:t> 가능성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매년 지자체의 관련 </a:t>
            </a:r>
            <a:r>
              <a:rPr lang="ko-KR" altLang="en-US" sz="1400" b="1" dirty="0">
                <a:latin typeface="+mn-ea"/>
              </a:rPr>
              <a:t>예산 책정 시 근거 데이터로 활용</a:t>
            </a:r>
            <a:r>
              <a:rPr lang="ko-KR" altLang="en-US" sz="1400" dirty="0">
                <a:latin typeface="+mn-ea"/>
              </a:rPr>
              <a:t>하여 합리적인 예산 편성 효과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u="sng" dirty="0">
                <a:latin typeface="+mn-ea"/>
              </a:rPr>
              <a:t>노후 건축물 사고로 인한 국민의 재산과 안전에 도움을 줄 것으로 기대</a:t>
            </a:r>
            <a:endParaRPr lang="en-US" altLang="ko-KR" sz="1400" b="1" u="sng" dirty="0"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404152B-830C-41B4-961C-5B5BEF160052}"/>
              </a:ext>
            </a:extLst>
          </p:cNvPr>
          <p:cNvSpPr txBox="1"/>
          <p:nvPr/>
        </p:nvSpPr>
        <p:spPr>
          <a:xfrm>
            <a:off x="5222987" y="7267951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- 3 -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2692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A596C79-63D0-4BF5-B7CC-D11C632D6AD3}"/>
              </a:ext>
            </a:extLst>
          </p:cNvPr>
          <p:cNvSpPr txBox="1"/>
          <p:nvPr/>
        </p:nvSpPr>
        <p:spPr>
          <a:xfrm>
            <a:off x="1304365" y="599583"/>
            <a:ext cx="79702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관련 연구</a:t>
            </a:r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(or </a:t>
            </a:r>
            <a:r>
              <a:rPr lang="ko-KR" altLang="en-US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시장 동향</a:t>
            </a:r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2000" i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025270-F136-4223-A334-A8115E6595B3}"/>
              </a:ext>
            </a:extLst>
          </p:cNvPr>
          <p:cNvSpPr txBox="1"/>
          <p:nvPr/>
        </p:nvSpPr>
        <p:spPr>
          <a:xfrm>
            <a:off x="5222987" y="7267951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- 4 -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5671DF-143B-F4D6-3223-4C854E1A0A9F}"/>
              </a:ext>
            </a:extLst>
          </p:cNvPr>
          <p:cNvGrpSpPr/>
          <p:nvPr/>
        </p:nvGrpSpPr>
        <p:grpSpPr>
          <a:xfrm>
            <a:off x="430306" y="1404000"/>
            <a:ext cx="3895805" cy="381458"/>
            <a:chOff x="430306" y="1408458"/>
            <a:chExt cx="3895805" cy="381458"/>
          </a:xfrm>
        </p:grpSpPr>
        <p:sp>
          <p:nvSpPr>
            <p:cNvPr id="23" name="TextBox 36">
              <a:extLst>
                <a:ext uri="{FF2B5EF4-FFF2-40B4-BE49-F238E27FC236}">
                  <a16:creationId xmlns:a16="http://schemas.microsoft.com/office/drawing/2014/main" id="{97A7401D-6332-B4F2-FDC7-FC8617BA6C64}"/>
                </a:ext>
              </a:extLst>
            </p:cNvPr>
            <p:cNvSpPr txBox="1"/>
            <p:nvPr/>
          </p:nvSpPr>
          <p:spPr>
            <a:xfrm>
              <a:off x="1304365" y="1443791"/>
              <a:ext cx="3021746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1pPr>
              <a:lvl2pPr marL="494297" indent="3457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2pPr>
              <a:lvl3pPr marL="990323" indent="5185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3pPr>
              <a:lvl4pPr marL="1486348" indent="6913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4pPr>
              <a:lvl5pPr marL="1980645" indent="1037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5pPr>
              <a:lvl6pPr marL="2488768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6pPr>
              <a:lvl7pPr marL="2986522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7pPr>
              <a:lvl8pPr marL="3484275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8pPr>
              <a:lvl9pPr marL="3982029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관련 연구</a:t>
              </a:r>
              <a:r>
                <a:rPr lang="en-US" altLang="ko-KR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(or </a:t>
              </a: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시장 동향</a:t>
              </a:r>
              <a:r>
                <a:rPr lang="en-US" altLang="ko-KR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)</a:t>
              </a:r>
              <a:endParaRPr lang="ko-KR" altLang="en-US" sz="1800" b="1" dirty="0">
                <a:ln w="1270">
                  <a:noFill/>
                </a:ln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09EC2972-71B9-D11E-A7D9-7DE1691A4560}"/>
                </a:ext>
              </a:extLst>
            </p:cNvPr>
            <p:cNvGrpSpPr/>
            <p:nvPr/>
          </p:nvGrpSpPr>
          <p:grpSpPr>
            <a:xfrm>
              <a:off x="430306" y="1408458"/>
              <a:ext cx="729983" cy="381458"/>
              <a:chOff x="6228680" y="6884181"/>
              <a:chExt cx="667988" cy="249385"/>
            </a:xfrm>
          </p:grpSpPr>
          <p:sp>
            <p:nvSpPr>
              <p:cNvPr id="25" name="사각형: 둥근 위쪽 모서리 24">
                <a:extLst>
                  <a:ext uri="{FF2B5EF4-FFF2-40B4-BE49-F238E27FC236}">
                    <a16:creationId xmlns:a16="http://schemas.microsoft.com/office/drawing/2014/main" id="{9F9EA839-73A4-666A-5DC5-4F7A69AD1CFB}"/>
                  </a:ext>
                </a:extLst>
              </p:cNvPr>
              <p:cNvSpPr/>
              <p:nvPr/>
            </p:nvSpPr>
            <p:spPr>
              <a:xfrm rot="5400000">
                <a:off x="6437981" y="6674880"/>
                <a:ext cx="249385" cy="66798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adFill>
                <a:gsLst>
                  <a:gs pos="22000">
                    <a:schemeClr val="tx1">
                      <a:alpha val="5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5400000" scaled="1"/>
              </a:gradFill>
              <a:ln w="12700">
                <a:gradFill>
                  <a:gsLst>
                    <a:gs pos="9000">
                      <a:schemeClr val="bg1"/>
                    </a:gs>
                    <a:gs pos="92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latinLnBrk="1"/>
                <a:endParaRPr lang="ko-KR" altLang="en-US" b="1" dirty="0">
                  <a:latin typeface="맑은 고딕" panose="020B0503020000020004" pitchFamily="50" charset="-127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81E8E2C-5B46-AC04-A41D-119E97BCC573}"/>
                  </a:ext>
                </a:extLst>
              </p:cNvPr>
              <p:cNvSpPr txBox="1"/>
              <p:nvPr/>
            </p:nvSpPr>
            <p:spPr>
              <a:xfrm>
                <a:off x="6528557" y="6904142"/>
                <a:ext cx="264927" cy="181093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 fontAlgn="base" latinLnBrk="1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kumimoji="1" lang="en-US" altLang="ko-KR" b="1" spc="-80" dirty="0">
                    <a:ln w="1270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1.</a:t>
                </a:r>
                <a:endParaRPr kumimoji="1" lang="ko-KR" altLang="en-US" b="1" spc="-80" dirty="0">
                  <a:ln w="1270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CCBCE27-85C3-67E6-C7D5-55BFD5A15B69}"/>
              </a:ext>
            </a:extLst>
          </p:cNvPr>
          <p:cNvSpPr txBox="1"/>
          <p:nvPr/>
        </p:nvSpPr>
        <p:spPr>
          <a:xfrm>
            <a:off x="758014" y="1836000"/>
            <a:ext cx="5723708" cy="3605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  <a:latin typeface="Noto Sans KR"/>
              </a:rPr>
              <a:t>교통</a:t>
            </a:r>
            <a:r>
              <a:rPr lang="en-US" altLang="ko-KR" sz="1400" b="0" i="0" dirty="0">
                <a:effectLst/>
                <a:latin typeface="Noto Sans KR"/>
              </a:rPr>
              <a:t>, </a:t>
            </a:r>
            <a:r>
              <a:rPr lang="ko-KR" altLang="en-US" sz="1400" b="0" i="0" dirty="0">
                <a:effectLst/>
                <a:latin typeface="Noto Sans KR"/>
              </a:rPr>
              <a:t>건설</a:t>
            </a:r>
            <a:r>
              <a:rPr lang="en-US" altLang="ko-KR" sz="1400" b="0" i="0" dirty="0">
                <a:effectLst/>
                <a:latin typeface="Noto Sans KR"/>
              </a:rPr>
              <a:t>, </a:t>
            </a:r>
            <a:r>
              <a:rPr lang="ko-KR" altLang="en-US" sz="1400" b="0" i="0" dirty="0">
                <a:effectLst/>
                <a:latin typeface="Noto Sans KR"/>
              </a:rPr>
              <a:t>유통</a:t>
            </a:r>
            <a:r>
              <a:rPr lang="en-US" altLang="ko-KR" sz="1400" b="0" i="0" dirty="0">
                <a:effectLst/>
                <a:latin typeface="Noto Sans KR"/>
              </a:rPr>
              <a:t>, </a:t>
            </a:r>
            <a:r>
              <a:rPr lang="ko-KR" altLang="en-US" sz="1400" b="0" i="0" dirty="0">
                <a:effectLst/>
                <a:latin typeface="Noto Sans KR"/>
              </a:rPr>
              <a:t>물류</a:t>
            </a:r>
            <a:r>
              <a:rPr lang="en-US" altLang="ko-KR" sz="1400" b="0" i="0" dirty="0">
                <a:effectLst/>
                <a:latin typeface="Noto Sans KR"/>
              </a:rPr>
              <a:t>, </a:t>
            </a:r>
            <a:r>
              <a:rPr lang="ko-KR" altLang="en-US" sz="1400" b="0" i="0" dirty="0">
                <a:effectLst/>
                <a:latin typeface="Noto Sans KR"/>
              </a:rPr>
              <a:t>재해 및 재난 관리 등 거의 모든 산업군에 걸쳐 위치 정보 기반의 디지털 지도가 사용</a:t>
            </a:r>
            <a:endParaRPr lang="en-US" altLang="ko-KR" sz="1400" b="0" i="0" dirty="0">
              <a:effectLst/>
              <a:latin typeface="Noto Sans KR"/>
            </a:endParaRP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  <a:latin typeface="Noto Sans KR"/>
              </a:rPr>
              <a:t>리서치 전문기관인 </a:t>
            </a:r>
            <a:r>
              <a:rPr lang="ko-KR" altLang="en-US" sz="1400" b="0" i="0" dirty="0" err="1">
                <a:effectLst/>
                <a:latin typeface="Noto Sans KR"/>
              </a:rPr>
              <a:t>마켓앤마켓</a:t>
            </a:r>
            <a:r>
              <a:rPr lang="en-US" altLang="ko-KR" sz="1400" b="0" i="0" dirty="0">
                <a:effectLst/>
                <a:latin typeface="Noto Sans KR"/>
              </a:rPr>
              <a:t>(</a:t>
            </a:r>
            <a:r>
              <a:rPr lang="en-US" altLang="ko-KR" sz="1400" b="0" i="0" dirty="0" err="1">
                <a:effectLst/>
                <a:latin typeface="Noto Sans KR"/>
              </a:rPr>
              <a:t>marketsandmarkets</a:t>
            </a:r>
            <a:r>
              <a:rPr lang="en-US" altLang="ko-KR" sz="1400" b="0" i="0" dirty="0">
                <a:effectLst/>
                <a:latin typeface="Noto Sans KR"/>
              </a:rPr>
              <a:t>)</a:t>
            </a:r>
            <a:r>
              <a:rPr lang="ko-KR" altLang="en-US" sz="1400" b="0" i="0" dirty="0">
                <a:effectLst/>
                <a:latin typeface="Noto Sans KR"/>
              </a:rPr>
              <a:t>이</a:t>
            </a:r>
            <a:br>
              <a:rPr lang="en-US" altLang="ko-KR" sz="1400" dirty="0">
                <a:latin typeface="Noto Sans KR"/>
              </a:rPr>
            </a:br>
            <a:r>
              <a:rPr lang="ko-KR" altLang="en-US" sz="1400" b="0" i="0" dirty="0">
                <a:effectLst/>
                <a:latin typeface="Noto Sans KR"/>
              </a:rPr>
              <a:t> </a:t>
            </a:r>
            <a:r>
              <a:rPr lang="ko-KR" altLang="en-US" sz="1400" b="1" i="0" dirty="0">
                <a:effectLst/>
                <a:latin typeface="Noto Sans KR"/>
              </a:rPr>
              <a:t>‘디지털 지도 시장’</a:t>
            </a:r>
            <a:r>
              <a:rPr lang="ko-KR" altLang="en-US" sz="1400" b="0" i="0" dirty="0">
                <a:effectLst/>
                <a:latin typeface="Noto Sans KR"/>
              </a:rPr>
              <a:t> 관련한 연구 보고서에 따르면</a:t>
            </a:r>
            <a:r>
              <a:rPr lang="en-US" altLang="ko-KR" sz="1400" b="0" i="0" dirty="0">
                <a:effectLst/>
                <a:latin typeface="Noto Sans KR"/>
              </a:rPr>
              <a:t>, </a:t>
            </a:r>
            <a:r>
              <a:rPr lang="ko-KR" altLang="en-US" sz="1400" b="0" i="0" dirty="0">
                <a:effectLst/>
                <a:latin typeface="Noto Sans KR"/>
              </a:rPr>
              <a:t>디지털 지도 시장 규모가 </a:t>
            </a:r>
            <a:r>
              <a:rPr lang="en-US" altLang="ko-KR" sz="1400" b="1" i="0" u="sng" dirty="0">
                <a:effectLst/>
                <a:latin typeface="Noto Sans KR"/>
              </a:rPr>
              <a:t>2019</a:t>
            </a:r>
            <a:r>
              <a:rPr lang="ko-KR" altLang="en-US" sz="1400" b="1" i="0" u="sng" dirty="0">
                <a:effectLst/>
                <a:latin typeface="Noto Sans KR"/>
              </a:rPr>
              <a:t>년부터 </a:t>
            </a:r>
            <a:r>
              <a:rPr lang="en-US" altLang="ko-KR" sz="1400" b="1" i="0" u="sng" dirty="0">
                <a:effectLst/>
                <a:latin typeface="Noto Sans KR"/>
              </a:rPr>
              <a:t>2024</a:t>
            </a:r>
            <a:r>
              <a:rPr lang="ko-KR" altLang="en-US" sz="1400" b="1" i="0" u="sng" dirty="0">
                <a:effectLst/>
                <a:latin typeface="Noto Sans KR"/>
              </a:rPr>
              <a:t>년까지 연평균 </a:t>
            </a:r>
            <a:r>
              <a:rPr lang="en-US" altLang="ko-KR" sz="1400" b="1" i="0" u="sng" dirty="0">
                <a:effectLst/>
                <a:latin typeface="Noto Sans KR"/>
              </a:rPr>
              <a:t>16.2%</a:t>
            </a:r>
            <a:r>
              <a:rPr lang="ko-KR" altLang="en-US" sz="1400" b="1" i="0" u="sng" dirty="0">
                <a:effectLst/>
                <a:latin typeface="Noto Sans KR"/>
              </a:rPr>
              <a:t>씩 성장</a:t>
            </a:r>
            <a:r>
              <a:rPr lang="ko-KR" altLang="en-US" sz="1400" b="0" i="0" dirty="0">
                <a:effectLst/>
                <a:latin typeface="Noto Sans KR"/>
              </a:rPr>
              <a:t>할 것이라는 전망이 나왔다</a:t>
            </a:r>
            <a:r>
              <a:rPr lang="en-US" altLang="ko-KR" sz="1400" b="0" i="0" dirty="0">
                <a:effectLst/>
                <a:latin typeface="Noto Sans KR"/>
              </a:rPr>
              <a:t>. </a:t>
            </a:r>
            <a:r>
              <a:rPr lang="ko-KR" altLang="en-US" sz="1400" b="0" i="0" dirty="0">
                <a:effectLst/>
                <a:latin typeface="Noto Sans KR"/>
              </a:rPr>
              <a:t>전체 매출 규모는 </a:t>
            </a:r>
            <a:r>
              <a:rPr lang="en-US" altLang="ko-KR" sz="1400" b="0" i="0" dirty="0">
                <a:effectLst/>
                <a:latin typeface="Noto Sans KR"/>
              </a:rPr>
              <a:t>2019</a:t>
            </a:r>
            <a:r>
              <a:rPr lang="ko-KR" altLang="en-US" sz="1400" b="0" i="0" dirty="0">
                <a:effectLst/>
                <a:latin typeface="Noto Sans KR"/>
              </a:rPr>
              <a:t>년 약 </a:t>
            </a:r>
            <a:r>
              <a:rPr lang="en-US" altLang="ko-KR" sz="1400" b="0" i="0" dirty="0">
                <a:effectLst/>
                <a:latin typeface="Noto Sans KR"/>
              </a:rPr>
              <a:t>139</a:t>
            </a:r>
            <a:r>
              <a:rPr lang="ko-KR" altLang="en-US" sz="1400" b="0" i="0" dirty="0">
                <a:effectLst/>
                <a:latin typeface="Noto Sans KR"/>
              </a:rPr>
              <a:t>억 달러에서 </a:t>
            </a:r>
            <a:r>
              <a:rPr lang="en-US" altLang="ko-KR" sz="1400" b="0" i="0" dirty="0">
                <a:effectLst/>
                <a:latin typeface="Noto Sans KR"/>
              </a:rPr>
              <a:t>2024</a:t>
            </a:r>
            <a:r>
              <a:rPr lang="ko-KR" altLang="en-US" sz="1400" b="0" i="0" dirty="0">
                <a:effectLst/>
                <a:latin typeface="Noto Sans KR"/>
              </a:rPr>
              <a:t>년에 약 </a:t>
            </a:r>
            <a:r>
              <a:rPr lang="en-US" altLang="ko-KR" sz="1400" b="0" i="0" dirty="0">
                <a:effectLst/>
                <a:latin typeface="Noto Sans KR"/>
              </a:rPr>
              <a:t>294</a:t>
            </a:r>
            <a:r>
              <a:rPr lang="ko-KR" altLang="en-US" sz="1400" b="0" i="0" dirty="0">
                <a:effectLst/>
                <a:latin typeface="Noto Sans KR"/>
              </a:rPr>
              <a:t>억 달러에 이를 것으로 예측</a:t>
            </a:r>
            <a:endParaRPr lang="en-US" altLang="ko-KR" sz="1400" b="0" i="0" dirty="0">
              <a:effectLst/>
              <a:latin typeface="Noto Sans KR"/>
            </a:endParaRP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국토교통부는 </a:t>
            </a:r>
            <a:r>
              <a:rPr lang="en-US" altLang="ko-KR" sz="1400" dirty="0">
                <a:latin typeface="+mn-ea"/>
              </a:rPr>
              <a:t>2021</a:t>
            </a:r>
            <a:r>
              <a:rPr lang="ko-KR" altLang="en-US" sz="1400" dirty="0">
                <a:latin typeface="+mn-ea"/>
              </a:rPr>
              <a:t>년 공간정보산업 조사 결과 </a:t>
            </a:r>
            <a:r>
              <a:rPr lang="en-US" altLang="ko-KR" sz="1400" dirty="0">
                <a:latin typeface="+mn-ea"/>
              </a:rPr>
              <a:t>2020</a:t>
            </a:r>
            <a:r>
              <a:rPr lang="ko-KR" altLang="en-US" sz="1400" dirty="0">
                <a:latin typeface="+mn-ea"/>
              </a:rPr>
              <a:t>년 기준 국내 </a:t>
            </a:r>
            <a:r>
              <a:rPr lang="ko-KR" altLang="en-US" sz="1400" b="1" u="sng" dirty="0">
                <a:latin typeface="+mn-ea"/>
              </a:rPr>
              <a:t>공간정보산업 매출액은 </a:t>
            </a:r>
            <a:r>
              <a:rPr lang="en-US" altLang="ko-KR" sz="1400" b="1" u="sng" dirty="0">
                <a:latin typeface="+mn-ea"/>
              </a:rPr>
              <a:t>9</a:t>
            </a:r>
            <a:r>
              <a:rPr lang="ko-KR" altLang="en-US" sz="1400" b="1" u="sng" dirty="0">
                <a:latin typeface="+mn-ea"/>
              </a:rPr>
              <a:t>조</a:t>
            </a:r>
            <a:r>
              <a:rPr lang="en-US" altLang="ko-KR" sz="1400" b="1" u="sng" dirty="0">
                <a:latin typeface="+mn-ea"/>
              </a:rPr>
              <a:t>7,691</a:t>
            </a:r>
            <a:r>
              <a:rPr lang="ko-KR" altLang="en-US" sz="1400" b="1" u="sng" dirty="0">
                <a:latin typeface="+mn-ea"/>
              </a:rPr>
              <a:t>억원으로 전년대비 </a:t>
            </a:r>
            <a:r>
              <a:rPr lang="en-US" altLang="ko-KR" sz="1400" b="1" u="sng" dirty="0">
                <a:latin typeface="+mn-ea"/>
              </a:rPr>
              <a:t>4.6% </a:t>
            </a:r>
            <a:r>
              <a:rPr lang="ko-KR" altLang="en-US" sz="1400" b="1" u="sng" dirty="0">
                <a:latin typeface="+mn-ea"/>
              </a:rPr>
              <a:t>성장</a:t>
            </a:r>
            <a:r>
              <a:rPr lang="ko-KR" altLang="en-US" sz="1400" dirty="0">
                <a:latin typeface="+mn-ea"/>
              </a:rPr>
              <a:t>했으며 종사자 수도 </a:t>
            </a:r>
            <a:r>
              <a:rPr lang="en-US" altLang="ko-KR" sz="1400" dirty="0">
                <a:latin typeface="+mn-ea"/>
              </a:rPr>
              <a:t>3.6% </a:t>
            </a:r>
            <a:r>
              <a:rPr lang="ko-KR" altLang="en-US" sz="1400" dirty="0">
                <a:latin typeface="+mn-ea"/>
              </a:rPr>
              <a:t>증가하는 등 </a:t>
            </a:r>
            <a:r>
              <a:rPr lang="en-US" altLang="ko-KR" sz="1400" dirty="0">
                <a:latin typeface="+mn-ea"/>
              </a:rPr>
              <a:t>2013</a:t>
            </a:r>
            <a:r>
              <a:rPr lang="ko-KR" altLang="en-US" sz="1400" dirty="0">
                <a:latin typeface="+mn-ea"/>
              </a:rPr>
              <a:t>년 조사 이래 현재까지 지속적인 성장세를 나타내고 있다고 발표</a:t>
            </a:r>
            <a:endParaRPr lang="en-US" altLang="ko-KR" sz="1400" dirty="0">
              <a:latin typeface="+mn-ea"/>
            </a:endParaRPr>
          </a:p>
        </p:txBody>
      </p:sp>
      <p:pic>
        <p:nvPicPr>
          <p:cNvPr id="3073" name="_x114792848">
            <a:extLst>
              <a:ext uri="{FF2B5EF4-FFF2-40B4-BE49-F238E27FC236}">
                <a16:creationId xmlns:a16="http://schemas.microsoft.com/office/drawing/2014/main" id="{00BB1F88-36CC-A342-F661-6FB12F1F6D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330" y="1783568"/>
            <a:ext cx="3679825" cy="214471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4034AC-05DA-07D7-B782-C3DC7F24B587}"/>
              </a:ext>
            </a:extLst>
          </p:cNvPr>
          <p:cNvSpPr txBox="1"/>
          <p:nvPr/>
        </p:nvSpPr>
        <p:spPr>
          <a:xfrm>
            <a:off x="6228983" y="3928281"/>
            <a:ext cx="38972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전 세계 디지털 지도 마켓 시장 변화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</a:t>
            </a:r>
            <a:r>
              <a:rPr lang="en-US" altLang="ko-KR" sz="12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marketsandmarkets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)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양신명조"/>
            </a:endParaRPr>
          </a:p>
        </p:txBody>
      </p:sp>
      <p:pic>
        <p:nvPicPr>
          <p:cNvPr id="3075" name="_x114792920">
            <a:extLst>
              <a:ext uri="{FF2B5EF4-FFF2-40B4-BE49-F238E27FC236}">
                <a16:creationId xmlns:a16="http://schemas.microsoft.com/office/drawing/2014/main" id="{E386FD15-D701-02B8-AF80-665B593F50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330" y="4427234"/>
            <a:ext cx="3876675" cy="24415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2915E4-4EC8-3017-9557-40367577CB2C}"/>
              </a:ext>
            </a:extLst>
          </p:cNvPr>
          <p:cNvSpPr txBox="1"/>
          <p:nvPr/>
        </p:nvSpPr>
        <p:spPr>
          <a:xfrm>
            <a:off x="6440580" y="6868264"/>
            <a:ext cx="36856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kern="0" dirty="0">
                <a:solidFill>
                  <a:srgbClr val="000000"/>
                </a:solidFill>
                <a:latin typeface="한양신명조"/>
              </a:rPr>
              <a:t>국내 공간정보 관련 주요 산업규모 현황</a:t>
            </a:r>
            <a:r>
              <a:rPr lang="en-US" altLang="ko-KR" sz="1200" kern="0" dirty="0">
                <a:solidFill>
                  <a:srgbClr val="000000"/>
                </a:solidFill>
                <a:latin typeface="한양신명조"/>
              </a:rPr>
              <a:t>(</a:t>
            </a:r>
            <a:r>
              <a:rPr lang="ko-KR" altLang="en-US" sz="1200" kern="0" dirty="0">
                <a:solidFill>
                  <a:srgbClr val="000000"/>
                </a:solidFill>
                <a:latin typeface="한양신명조"/>
              </a:rPr>
              <a:t>국토교통부</a:t>
            </a:r>
            <a:r>
              <a:rPr lang="en-US" altLang="ko-KR" sz="1200" kern="0" dirty="0">
                <a:solidFill>
                  <a:srgbClr val="000000"/>
                </a:solidFill>
                <a:latin typeface="한양신명조"/>
              </a:rPr>
              <a:t>)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양신명조"/>
            </a:endParaRPr>
          </a:p>
        </p:txBody>
      </p:sp>
    </p:spTree>
    <p:extLst>
      <p:ext uri="{BB962C8B-B14F-4D97-AF65-F5344CB8AC3E}">
        <p14:creationId xmlns:p14="http://schemas.microsoft.com/office/powerpoint/2010/main" val="3515805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A596C79-63D0-4BF5-B7CC-D11C632D6AD3}"/>
              </a:ext>
            </a:extLst>
          </p:cNvPr>
          <p:cNvSpPr txBox="1"/>
          <p:nvPr/>
        </p:nvSpPr>
        <p:spPr>
          <a:xfrm>
            <a:off x="1304365" y="599583"/>
            <a:ext cx="79702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연구</a:t>
            </a:r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(or </a:t>
            </a:r>
            <a:r>
              <a:rPr lang="ko-KR" altLang="en-US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기술</a:t>
            </a:r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한계</a:t>
            </a:r>
            <a:endParaRPr lang="ko-KR" altLang="en-US" sz="2000" i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025270-F136-4223-A334-A8115E6595B3}"/>
              </a:ext>
            </a:extLst>
          </p:cNvPr>
          <p:cNvSpPr txBox="1"/>
          <p:nvPr/>
        </p:nvSpPr>
        <p:spPr>
          <a:xfrm>
            <a:off x="5222987" y="7267951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- 5 -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5671DF-143B-F4D6-3223-4C854E1A0A9F}"/>
              </a:ext>
            </a:extLst>
          </p:cNvPr>
          <p:cNvGrpSpPr/>
          <p:nvPr/>
        </p:nvGrpSpPr>
        <p:grpSpPr>
          <a:xfrm>
            <a:off x="430306" y="1404000"/>
            <a:ext cx="3895805" cy="381458"/>
            <a:chOff x="430306" y="1408458"/>
            <a:chExt cx="3895805" cy="381458"/>
          </a:xfrm>
        </p:grpSpPr>
        <p:sp>
          <p:nvSpPr>
            <p:cNvPr id="23" name="TextBox 36">
              <a:extLst>
                <a:ext uri="{FF2B5EF4-FFF2-40B4-BE49-F238E27FC236}">
                  <a16:creationId xmlns:a16="http://schemas.microsoft.com/office/drawing/2014/main" id="{97A7401D-6332-B4F2-FDC7-FC8617BA6C64}"/>
                </a:ext>
              </a:extLst>
            </p:cNvPr>
            <p:cNvSpPr txBox="1"/>
            <p:nvPr/>
          </p:nvSpPr>
          <p:spPr>
            <a:xfrm>
              <a:off x="1304365" y="1443791"/>
              <a:ext cx="3021746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1pPr>
              <a:lvl2pPr marL="494297" indent="3457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2pPr>
              <a:lvl3pPr marL="990323" indent="5185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3pPr>
              <a:lvl4pPr marL="1486348" indent="6913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4pPr>
              <a:lvl5pPr marL="1980645" indent="1037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5pPr>
              <a:lvl6pPr marL="2488768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6pPr>
              <a:lvl7pPr marL="2986522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7pPr>
              <a:lvl8pPr marL="3484275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8pPr>
              <a:lvl9pPr marL="3982029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기존 연구</a:t>
              </a:r>
              <a:r>
                <a:rPr lang="en-US" altLang="ko-KR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(or </a:t>
              </a: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기술</a:t>
              </a:r>
              <a:r>
                <a:rPr lang="en-US" altLang="ko-KR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)</a:t>
              </a: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의 한계</a:t>
              </a: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09EC2972-71B9-D11E-A7D9-7DE1691A4560}"/>
                </a:ext>
              </a:extLst>
            </p:cNvPr>
            <p:cNvGrpSpPr/>
            <p:nvPr/>
          </p:nvGrpSpPr>
          <p:grpSpPr>
            <a:xfrm>
              <a:off x="430306" y="1408458"/>
              <a:ext cx="729983" cy="381458"/>
              <a:chOff x="6228680" y="6884181"/>
              <a:chExt cx="667988" cy="249385"/>
            </a:xfrm>
          </p:grpSpPr>
          <p:sp>
            <p:nvSpPr>
              <p:cNvPr id="25" name="사각형: 둥근 위쪽 모서리 24">
                <a:extLst>
                  <a:ext uri="{FF2B5EF4-FFF2-40B4-BE49-F238E27FC236}">
                    <a16:creationId xmlns:a16="http://schemas.microsoft.com/office/drawing/2014/main" id="{9F9EA839-73A4-666A-5DC5-4F7A69AD1CFB}"/>
                  </a:ext>
                </a:extLst>
              </p:cNvPr>
              <p:cNvSpPr/>
              <p:nvPr/>
            </p:nvSpPr>
            <p:spPr>
              <a:xfrm rot="5400000">
                <a:off x="6437981" y="6674880"/>
                <a:ext cx="249385" cy="66798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adFill>
                <a:gsLst>
                  <a:gs pos="22000">
                    <a:schemeClr val="tx1">
                      <a:alpha val="5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5400000" scaled="1"/>
              </a:gradFill>
              <a:ln w="12700">
                <a:gradFill>
                  <a:gsLst>
                    <a:gs pos="9000">
                      <a:schemeClr val="bg1"/>
                    </a:gs>
                    <a:gs pos="92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latinLnBrk="1"/>
                <a:endParaRPr lang="ko-KR" altLang="en-US" b="1" dirty="0">
                  <a:latin typeface="맑은 고딕" panose="020B0503020000020004" pitchFamily="50" charset="-127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81E8E2C-5B46-AC04-A41D-119E97BCC573}"/>
                  </a:ext>
                </a:extLst>
              </p:cNvPr>
              <p:cNvSpPr txBox="1"/>
              <p:nvPr/>
            </p:nvSpPr>
            <p:spPr>
              <a:xfrm>
                <a:off x="6528557" y="6904142"/>
                <a:ext cx="264927" cy="181093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 fontAlgn="base" latinLnBrk="1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kumimoji="1" lang="en-US" altLang="ko-KR" b="1" spc="-80" dirty="0">
                    <a:ln w="1270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1.</a:t>
                </a:r>
                <a:endParaRPr kumimoji="1" lang="ko-KR" altLang="en-US" b="1" spc="-80" dirty="0">
                  <a:ln w="1270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8F650083-9A49-CA3C-D022-E5E6E9D41D3B}"/>
              </a:ext>
            </a:extLst>
          </p:cNvPr>
          <p:cNvSpPr txBox="1"/>
          <p:nvPr/>
        </p:nvSpPr>
        <p:spPr>
          <a:xfrm>
            <a:off x="758011" y="1836000"/>
            <a:ext cx="6140607" cy="1989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건축물의 속성정보 중 건립시기를 알 수 있는 </a:t>
            </a:r>
            <a:r>
              <a:rPr lang="en-US" altLang="ko-KR" sz="1400" dirty="0">
                <a:latin typeface="+mn-ea"/>
              </a:rPr>
              <a:t>‘</a:t>
            </a:r>
            <a:r>
              <a:rPr lang="ko-KR" altLang="en-US" sz="1400" dirty="0">
                <a:latin typeface="+mn-ea"/>
              </a:rPr>
              <a:t>준공일</a:t>
            </a:r>
            <a:r>
              <a:rPr lang="en-US" altLang="ko-KR" sz="1400" dirty="0">
                <a:latin typeface="+mn-ea"/>
              </a:rPr>
              <a:t>’ </a:t>
            </a:r>
            <a:r>
              <a:rPr lang="ko-KR" altLang="en-US" sz="1400" dirty="0">
                <a:latin typeface="+mn-ea"/>
              </a:rPr>
              <a:t>또는 </a:t>
            </a:r>
            <a:r>
              <a:rPr lang="en-US" altLang="ko-KR" sz="1400" dirty="0">
                <a:latin typeface="+mn-ea"/>
              </a:rPr>
              <a:t>‘</a:t>
            </a:r>
            <a:r>
              <a:rPr lang="ko-KR" altLang="en-US" sz="1400" dirty="0">
                <a:latin typeface="+mn-ea"/>
              </a:rPr>
              <a:t>사용승인일</a:t>
            </a:r>
            <a:r>
              <a:rPr lang="en-US" altLang="ko-KR" sz="1400" dirty="0">
                <a:latin typeface="+mn-ea"/>
              </a:rPr>
              <a:t> ’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을 포함하지 않는 객체가 많아 노후건축물 판별 어려움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항공영상은 건물의 수직 이미지만을 가지고 건물에 대한 특징을 찾아내는데 한계가 존재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건축물의 특성 중 지붕의 형상과 수치지형도의 속성정보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사용승인일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를 활용한 대상 선별 가능성 확인</a:t>
            </a:r>
            <a:endParaRPr lang="en-US" altLang="ko-KR" sz="1400" dirty="0">
              <a:latin typeface="+mn-ea"/>
            </a:endParaRPr>
          </a:p>
        </p:txBody>
      </p:sp>
      <p:pic>
        <p:nvPicPr>
          <p:cNvPr id="4097" name="_x305993040">
            <a:extLst>
              <a:ext uri="{FF2B5EF4-FFF2-40B4-BE49-F238E27FC236}">
                <a16:creationId xmlns:a16="http://schemas.microsoft.com/office/drawing/2014/main" id="{85C5436C-962F-FD29-668B-71D5302DB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791" y="4192323"/>
            <a:ext cx="3301069" cy="2408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2999AF4-561C-B66A-EB51-3C1B651FC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957" y="4185323"/>
            <a:ext cx="3301070" cy="16421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CF97BBA-C26C-E1B8-6A6C-E628CB8EE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272" y="4185323"/>
            <a:ext cx="1807847" cy="64817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01CEC0D-4B15-0811-66CA-074EF5B87E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162" y="5103501"/>
            <a:ext cx="2172069" cy="203368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D23CFD8-89CD-8270-7CF3-B781AB188246}"/>
              </a:ext>
            </a:extLst>
          </p:cNvPr>
          <p:cNvSpPr/>
          <p:nvPr/>
        </p:nvSpPr>
        <p:spPr>
          <a:xfrm>
            <a:off x="492540" y="6837573"/>
            <a:ext cx="2209355" cy="19664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023992-7C25-4AD4-BD91-51EE39E1D0F0}"/>
              </a:ext>
            </a:extLst>
          </p:cNvPr>
          <p:cNvSpPr txBox="1"/>
          <p:nvPr/>
        </p:nvSpPr>
        <p:spPr>
          <a:xfrm>
            <a:off x="617636" y="7137183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kern="0" dirty="0">
                <a:solidFill>
                  <a:srgbClr val="000000"/>
                </a:solidFill>
                <a:latin typeface="한양신명조"/>
              </a:rPr>
              <a:t>건물통합도면 속성정보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양신명조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5DD3C6-9EF4-DDE6-3894-53D18F8BF554}"/>
              </a:ext>
            </a:extLst>
          </p:cNvPr>
          <p:cNvSpPr txBox="1"/>
          <p:nvPr/>
        </p:nvSpPr>
        <p:spPr>
          <a:xfrm>
            <a:off x="666150" y="4816481"/>
            <a:ext cx="1758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kern="0" dirty="0">
                <a:solidFill>
                  <a:srgbClr val="000000"/>
                </a:solidFill>
                <a:latin typeface="한양신명조"/>
              </a:rPr>
              <a:t>건물통합도면 용도코드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양신명조"/>
            </a:endParaRP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BB9E39FB-EE0B-4CE5-C555-FC7E2A9ACB38}"/>
              </a:ext>
            </a:extLst>
          </p:cNvPr>
          <p:cNvSpPr/>
          <p:nvPr/>
        </p:nvSpPr>
        <p:spPr>
          <a:xfrm>
            <a:off x="2647463" y="4826502"/>
            <a:ext cx="457200" cy="257175"/>
          </a:xfrm>
          <a:prstGeom prst="rightArrow">
            <a:avLst/>
          </a:prstGeom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6383BFC-A244-FB71-B9F0-78464D395C2C}"/>
              </a:ext>
            </a:extLst>
          </p:cNvPr>
          <p:cNvSpPr/>
          <p:nvPr/>
        </p:nvSpPr>
        <p:spPr>
          <a:xfrm>
            <a:off x="7930645" y="4833502"/>
            <a:ext cx="348118" cy="16828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D648109-E216-FA83-A170-71155B4EE591}"/>
              </a:ext>
            </a:extLst>
          </p:cNvPr>
          <p:cNvSpPr/>
          <p:nvPr/>
        </p:nvSpPr>
        <p:spPr>
          <a:xfrm>
            <a:off x="8224253" y="5090677"/>
            <a:ext cx="348118" cy="16828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EF942BB-55B7-FEFB-98C5-533EC16B93EA}"/>
              </a:ext>
            </a:extLst>
          </p:cNvPr>
          <p:cNvSpPr/>
          <p:nvPr/>
        </p:nvSpPr>
        <p:spPr>
          <a:xfrm>
            <a:off x="7502942" y="4576327"/>
            <a:ext cx="348118" cy="16828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1956935-63AB-AE1A-F5DE-5CC48BE0BF2B}"/>
              </a:ext>
            </a:extLst>
          </p:cNvPr>
          <p:cNvSpPr/>
          <p:nvPr/>
        </p:nvSpPr>
        <p:spPr>
          <a:xfrm>
            <a:off x="8889290" y="5462095"/>
            <a:ext cx="348118" cy="16828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5B5D920-7389-3E36-510C-2EAA6C5EC670}"/>
              </a:ext>
            </a:extLst>
          </p:cNvPr>
          <p:cNvSpPr/>
          <p:nvPr/>
        </p:nvSpPr>
        <p:spPr>
          <a:xfrm>
            <a:off x="8623325" y="5293810"/>
            <a:ext cx="348118" cy="16828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E9F0C8-7172-B59A-15BF-749CC77B5EFE}"/>
              </a:ext>
            </a:extLst>
          </p:cNvPr>
          <p:cNvSpPr txBox="1"/>
          <p:nvPr/>
        </p:nvSpPr>
        <p:spPr>
          <a:xfrm>
            <a:off x="7272246" y="6600667"/>
            <a:ext cx="2864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kern="0" dirty="0">
                <a:solidFill>
                  <a:srgbClr val="000000"/>
                </a:solidFill>
                <a:latin typeface="한양신명조"/>
              </a:rPr>
              <a:t>공간정보 </a:t>
            </a:r>
            <a:r>
              <a:rPr lang="en-US" altLang="ko-KR" sz="1200" kern="0" dirty="0">
                <a:solidFill>
                  <a:srgbClr val="000000"/>
                </a:solidFill>
                <a:latin typeface="한양신명조"/>
              </a:rPr>
              <a:t>‘</a:t>
            </a:r>
            <a:r>
              <a:rPr lang="ko-KR" altLang="en-US" sz="1200" kern="0" dirty="0">
                <a:solidFill>
                  <a:srgbClr val="000000"/>
                </a:solidFill>
                <a:latin typeface="한양신명조"/>
              </a:rPr>
              <a:t>사용승인일자</a:t>
            </a:r>
            <a:r>
              <a:rPr lang="en-US" altLang="ko-KR" sz="1200" kern="0" dirty="0">
                <a:solidFill>
                  <a:srgbClr val="000000"/>
                </a:solidFill>
                <a:latin typeface="한양신명조"/>
              </a:rPr>
              <a:t>’ </a:t>
            </a:r>
            <a:r>
              <a:rPr lang="ko-KR" altLang="en-US" sz="1200" kern="0" dirty="0">
                <a:solidFill>
                  <a:srgbClr val="000000"/>
                </a:solidFill>
                <a:latin typeface="한양신명조"/>
              </a:rPr>
              <a:t>라벨 표시 예시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양신명조"/>
            </a:endParaRPr>
          </a:p>
        </p:txBody>
      </p:sp>
    </p:spTree>
    <p:extLst>
      <p:ext uri="{BB962C8B-B14F-4D97-AF65-F5344CB8AC3E}">
        <p14:creationId xmlns:p14="http://schemas.microsoft.com/office/powerpoint/2010/main" val="4223840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4B3D5BE7-1783-4FFD-B53F-ECFABAABA225}"/>
              </a:ext>
            </a:extLst>
          </p:cNvPr>
          <p:cNvGrpSpPr/>
          <p:nvPr/>
        </p:nvGrpSpPr>
        <p:grpSpPr>
          <a:xfrm>
            <a:off x="430306" y="1404000"/>
            <a:ext cx="3895805" cy="381458"/>
            <a:chOff x="430306" y="1408458"/>
            <a:chExt cx="3895805" cy="381458"/>
          </a:xfrm>
        </p:grpSpPr>
        <p:sp>
          <p:nvSpPr>
            <p:cNvPr id="9" name="TextBox 36">
              <a:extLst>
                <a:ext uri="{FF2B5EF4-FFF2-40B4-BE49-F238E27FC236}">
                  <a16:creationId xmlns:a16="http://schemas.microsoft.com/office/drawing/2014/main" id="{9A191EE6-9298-4489-86B3-1A36CB5A408E}"/>
                </a:ext>
              </a:extLst>
            </p:cNvPr>
            <p:cNvSpPr txBox="1"/>
            <p:nvPr/>
          </p:nvSpPr>
          <p:spPr>
            <a:xfrm>
              <a:off x="1304365" y="1443791"/>
              <a:ext cx="3021746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1pPr>
              <a:lvl2pPr marL="494297" indent="3457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2pPr>
              <a:lvl3pPr marL="990323" indent="5185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3pPr>
              <a:lvl4pPr marL="1486348" indent="6913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4pPr>
              <a:lvl5pPr marL="1980645" indent="1037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5pPr>
              <a:lvl6pPr marL="2488768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6pPr>
              <a:lvl7pPr marL="2986522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7pPr>
              <a:lvl8pPr marL="3484275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8pPr>
              <a:lvl9pPr marL="3982029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연구 방법론</a:t>
              </a: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8ADE7D31-892C-4F9A-A0C0-D85558E7C19B}"/>
                </a:ext>
              </a:extLst>
            </p:cNvPr>
            <p:cNvGrpSpPr/>
            <p:nvPr/>
          </p:nvGrpSpPr>
          <p:grpSpPr>
            <a:xfrm>
              <a:off x="430306" y="1408458"/>
              <a:ext cx="729983" cy="381458"/>
              <a:chOff x="6228680" y="6884181"/>
              <a:chExt cx="667988" cy="249385"/>
            </a:xfrm>
          </p:grpSpPr>
          <p:sp>
            <p:nvSpPr>
              <p:cNvPr id="11" name="사각형: 둥근 위쪽 모서리 24">
                <a:extLst>
                  <a:ext uri="{FF2B5EF4-FFF2-40B4-BE49-F238E27FC236}">
                    <a16:creationId xmlns:a16="http://schemas.microsoft.com/office/drawing/2014/main" id="{20CCB7A7-7F67-425E-819E-6BE9496F6BF2}"/>
                  </a:ext>
                </a:extLst>
              </p:cNvPr>
              <p:cNvSpPr/>
              <p:nvPr/>
            </p:nvSpPr>
            <p:spPr>
              <a:xfrm rot="5400000">
                <a:off x="6437981" y="6674880"/>
                <a:ext cx="249385" cy="66798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adFill>
                <a:gsLst>
                  <a:gs pos="22000">
                    <a:schemeClr val="tx1">
                      <a:alpha val="5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5400000" scaled="1"/>
              </a:gradFill>
              <a:ln w="12700">
                <a:gradFill>
                  <a:gsLst>
                    <a:gs pos="9000">
                      <a:schemeClr val="bg1"/>
                    </a:gs>
                    <a:gs pos="92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latinLnBrk="1"/>
                <a:endParaRPr lang="ko-KR" altLang="en-US" b="1" dirty="0">
                  <a:latin typeface="맑은 고딕" panose="020B0503020000020004" pitchFamily="50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0A2ACFD-6DB0-4A53-A887-B85DDD5DB5CB}"/>
                  </a:ext>
                </a:extLst>
              </p:cNvPr>
              <p:cNvSpPr txBox="1"/>
              <p:nvPr/>
            </p:nvSpPr>
            <p:spPr>
              <a:xfrm>
                <a:off x="6528557" y="6904142"/>
                <a:ext cx="264927" cy="181093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 fontAlgn="base" latinLnBrk="1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kumimoji="1" lang="en-US" altLang="ko-KR" b="1" spc="-80" dirty="0">
                    <a:ln w="1270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1.</a:t>
                </a:r>
                <a:endParaRPr kumimoji="1" lang="ko-KR" altLang="en-US" b="1" spc="-80" dirty="0">
                  <a:ln w="1270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C04649D-126C-4D6F-99B4-7178CF407889}"/>
              </a:ext>
            </a:extLst>
          </p:cNvPr>
          <p:cNvGrpSpPr/>
          <p:nvPr/>
        </p:nvGrpSpPr>
        <p:grpSpPr>
          <a:xfrm>
            <a:off x="430305" y="3816688"/>
            <a:ext cx="5009989" cy="381458"/>
            <a:chOff x="430306" y="1408458"/>
            <a:chExt cx="5009989" cy="381458"/>
          </a:xfrm>
        </p:grpSpPr>
        <p:sp>
          <p:nvSpPr>
            <p:cNvPr id="21" name="TextBox 36">
              <a:extLst>
                <a:ext uri="{FF2B5EF4-FFF2-40B4-BE49-F238E27FC236}">
                  <a16:creationId xmlns:a16="http://schemas.microsoft.com/office/drawing/2014/main" id="{DF466B7E-EBB2-45A0-BCE3-7D651F0183FC}"/>
                </a:ext>
              </a:extLst>
            </p:cNvPr>
            <p:cNvSpPr txBox="1"/>
            <p:nvPr/>
          </p:nvSpPr>
          <p:spPr>
            <a:xfrm>
              <a:off x="1304364" y="1443791"/>
              <a:ext cx="4135931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1pPr>
              <a:lvl2pPr marL="494297" indent="3457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2pPr>
              <a:lvl3pPr marL="990323" indent="5185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3pPr>
              <a:lvl4pPr marL="1486348" indent="6913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4pPr>
              <a:lvl5pPr marL="1980645" indent="1037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5pPr>
              <a:lvl6pPr marL="2488768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6pPr>
              <a:lvl7pPr marL="2986522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7pPr>
              <a:lvl8pPr marL="3484275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8pPr>
              <a:lvl9pPr marL="3982029" algn="l" defTabSz="995507" rtl="0" eaLnBrk="1" latinLnBrk="1" hangingPunct="1">
                <a:defRPr kumimoji="1" sz="1306" kern="1200">
                  <a:solidFill>
                    <a:srgbClr val="292929"/>
                  </a:solidFill>
                  <a:latin typeface="Rix모던고딕 EB" pitchFamily="18" charset="-127"/>
                  <a:ea typeface="굴림" charset="-127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실험 설계</a:t>
              </a:r>
              <a:r>
                <a:rPr lang="en-US" altLang="ko-KR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(or</a:t>
              </a:r>
              <a:r>
                <a:rPr lang="ko-KR" altLang="en-US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서비스 구성</a:t>
              </a:r>
              <a:r>
                <a:rPr lang="en-US" altLang="ko-KR" sz="1800" b="1" dirty="0">
                  <a:ln w="1270">
                    <a:noFill/>
                  </a:ln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)</a:t>
              </a:r>
              <a:endParaRPr lang="ko-KR" altLang="en-US" sz="1800" b="1" dirty="0">
                <a:ln w="1270">
                  <a:noFill/>
                </a:ln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55B43280-EF2F-4742-84BE-120129A1B681}"/>
                </a:ext>
              </a:extLst>
            </p:cNvPr>
            <p:cNvGrpSpPr/>
            <p:nvPr/>
          </p:nvGrpSpPr>
          <p:grpSpPr>
            <a:xfrm>
              <a:off x="430306" y="1408458"/>
              <a:ext cx="729983" cy="381458"/>
              <a:chOff x="6228680" y="6884181"/>
              <a:chExt cx="667988" cy="249385"/>
            </a:xfrm>
          </p:grpSpPr>
          <p:sp>
            <p:nvSpPr>
              <p:cNvPr id="23" name="사각형: 둥근 위쪽 모서리 24">
                <a:extLst>
                  <a:ext uri="{FF2B5EF4-FFF2-40B4-BE49-F238E27FC236}">
                    <a16:creationId xmlns:a16="http://schemas.microsoft.com/office/drawing/2014/main" id="{535851F9-C1F0-4FD9-8DB7-D6120687964C}"/>
                  </a:ext>
                </a:extLst>
              </p:cNvPr>
              <p:cNvSpPr/>
              <p:nvPr/>
            </p:nvSpPr>
            <p:spPr>
              <a:xfrm rot="5400000">
                <a:off x="6437981" y="6674880"/>
                <a:ext cx="249385" cy="66798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adFill>
                <a:gsLst>
                  <a:gs pos="22000">
                    <a:schemeClr val="tx1">
                      <a:alpha val="5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lin ang="5400000" scaled="1"/>
              </a:gradFill>
              <a:ln w="12700">
                <a:gradFill>
                  <a:gsLst>
                    <a:gs pos="9000">
                      <a:schemeClr val="bg1"/>
                    </a:gs>
                    <a:gs pos="92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latinLnBrk="1"/>
                <a:endParaRPr lang="ko-KR" altLang="en-US" b="1" dirty="0">
                  <a:latin typeface="맑은 고딕" panose="020B0503020000020004" pitchFamily="50" charset="-12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2F12053-43C6-45C2-B41A-AAC723A4D4CE}"/>
                  </a:ext>
                </a:extLst>
              </p:cNvPr>
              <p:cNvSpPr txBox="1"/>
              <p:nvPr/>
            </p:nvSpPr>
            <p:spPr>
              <a:xfrm>
                <a:off x="6528557" y="6904142"/>
                <a:ext cx="264927" cy="181093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 fontAlgn="base" latinLnBrk="1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kumimoji="1" lang="en-US" altLang="ko-KR" b="1" spc="-80" dirty="0">
                    <a:ln w="1270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2.</a:t>
                </a:r>
                <a:endParaRPr kumimoji="1" lang="ko-KR" altLang="en-US" b="1" spc="-80" dirty="0">
                  <a:ln w="1270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F025270-F136-4223-A334-A8115E6595B3}"/>
              </a:ext>
            </a:extLst>
          </p:cNvPr>
          <p:cNvSpPr txBox="1"/>
          <p:nvPr/>
        </p:nvSpPr>
        <p:spPr>
          <a:xfrm>
            <a:off x="5222987" y="7267951"/>
            <a:ext cx="4507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- 6 -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E74322-39DA-2C1A-8F7B-7B9E49F7F5D3}"/>
              </a:ext>
            </a:extLst>
          </p:cNvPr>
          <p:cNvSpPr txBox="1"/>
          <p:nvPr/>
        </p:nvSpPr>
        <p:spPr>
          <a:xfrm>
            <a:off x="1304365" y="599583"/>
            <a:ext cx="79702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 추진 방법</a:t>
            </a:r>
            <a:endParaRPr lang="ko-KR" altLang="en-US" sz="2000" i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129D79-75A9-F339-3B0A-DE94C36C7EF6}"/>
              </a:ext>
            </a:extLst>
          </p:cNvPr>
          <p:cNvSpPr txBox="1"/>
          <p:nvPr/>
        </p:nvSpPr>
        <p:spPr>
          <a:xfrm>
            <a:off x="897428" y="1835034"/>
            <a:ext cx="4874721" cy="1741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000" indent="-1800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정사영상과 속성 정보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사용승인일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포함 수치지형도 확보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속성 정보 미포함 객체 삭제 후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노후건축물 객체 유무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기준 클래스 정의 </a:t>
            </a:r>
            <a:r>
              <a:rPr lang="en-US" altLang="ko-KR" sz="1400" dirty="0">
                <a:latin typeface="+mn-ea"/>
              </a:rPr>
              <a:t>(0:old-building,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1:normal-building)</a:t>
            </a:r>
          </a:p>
          <a:p>
            <a:pPr marL="180000" indent="-1800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YOLO </a:t>
            </a:r>
            <a:r>
              <a:rPr lang="ko-KR" altLang="en-US" sz="1400" dirty="0">
                <a:latin typeface="+mn-ea"/>
              </a:rPr>
              <a:t>용 데이터셋 생성 및 학습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객체 검출 정확도 개선을 위한 학습 옵션 변경 및 결과 비교</a:t>
            </a:r>
            <a:endParaRPr lang="en-US" altLang="ko-KR" sz="1400" dirty="0">
              <a:latin typeface="+mn-ea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F218A7D-D299-3AF4-A3C4-5C48DFB7F362}"/>
              </a:ext>
            </a:extLst>
          </p:cNvPr>
          <p:cNvSpPr txBox="1"/>
          <p:nvPr/>
        </p:nvSpPr>
        <p:spPr>
          <a:xfrm>
            <a:off x="6236434" y="1265254"/>
            <a:ext cx="1122423" cy="30777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연구 흐름도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0F0620F-14E4-5AB1-A690-8727D2A135A2}"/>
              </a:ext>
            </a:extLst>
          </p:cNvPr>
          <p:cNvSpPr txBox="1"/>
          <p:nvPr/>
        </p:nvSpPr>
        <p:spPr>
          <a:xfrm>
            <a:off x="897429" y="4324055"/>
            <a:ext cx="4135931" cy="31423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000" indent="-1800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실험 대상 및 지역 선정</a:t>
            </a:r>
            <a:endParaRPr lang="en-US" altLang="ko-KR" sz="1400" dirty="0">
              <a:latin typeface="+mn-ea"/>
            </a:endParaRPr>
          </a:p>
          <a:p>
            <a:pPr marL="360000" indent="-216000">
              <a:lnSpc>
                <a:spcPct val="130000"/>
              </a:lnSpc>
              <a:buFontTx/>
              <a:buChar char="–"/>
            </a:pPr>
            <a:r>
              <a:rPr lang="ko-KR" altLang="en-US" sz="1400" dirty="0">
                <a:latin typeface="+mn-ea"/>
              </a:rPr>
              <a:t>충북 지역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중 실험 대상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노후시설물</a:t>
            </a:r>
            <a:r>
              <a:rPr lang="en-US" altLang="ko-KR" sz="1400" dirty="0">
                <a:latin typeface="+mn-ea"/>
              </a:rPr>
              <a:t>) </a:t>
            </a:r>
            <a:r>
              <a:rPr lang="ko-KR" altLang="en-US" sz="1400" dirty="0">
                <a:latin typeface="+mn-ea"/>
              </a:rPr>
              <a:t>데이터 확보 가능한 곳 선정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데이터 수집</a:t>
            </a:r>
          </a:p>
          <a:p>
            <a:pPr marL="360000" indent="-216000">
              <a:lnSpc>
                <a:spcPct val="130000"/>
              </a:lnSpc>
              <a:buFontTx/>
              <a:buChar char="–"/>
            </a:pPr>
            <a:r>
              <a:rPr lang="ko-KR" altLang="en-US" sz="1400" dirty="0">
                <a:latin typeface="+mn-ea"/>
              </a:rPr>
              <a:t>정사영상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국립지리정보원</a:t>
            </a:r>
            <a:r>
              <a:rPr lang="en-US" altLang="ko-KR" sz="1400" dirty="0">
                <a:latin typeface="+mn-ea"/>
              </a:rPr>
              <a:t>), </a:t>
            </a:r>
            <a:r>
              <a:rPr lang="ko-KR" altLang="en-US" sz="1400" dirty="0">
                <a:latin typeface="+mn-ea"/>
              </a:rPr>
              <a:t>수치지형도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건물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 공공 데이터 확보</a:t>
            </a:r>
            <a:r>
              <a:rPr lang="en-US" altLang="ko-KR" sz="1400" dirty="0">
                <a:latin typeface="+mn-ea"/>
              </a:rPr>
              <a:t>(data.go.kr)</a:t>
            </a:r>
          </a:p>
          <a:p>
            <a:pPr marL="360000" indent="-216000">
              <a:lnSpc>
                <a:spcPct val="130000"/>
              </a:lnSpc>
              <a:buFontTx/>
              <a:buChar char="–"/>
            </a:pPr>
            <a:r>
              <a:rPr lang="ko-KR" altLang="en-US" sz="1400" dirty="0">
                <a:latin typeface="+mn-ea"/>
              </a:rPr>
              <a:t>데이터 셋</a:t>
            </a:r>
            <a:r>
              <a:rPr lang="en-US" altLang="ko-KR" sz="1400" dirty="0">
                <a:latin typeface="+mn-ea"/>
              </a:rPr>
              <a:t>(2,000</a:t>
            </a:r>
            <a:r>
              <a:rPr lang="ko-KR" altLang="en-US" sz="1400" dirty="0">
                <a:latin typeface="+mn-ea"/>
              </a:rPr>
              <a:t>장</a:t>
            </a:r>
            <a:r>
              <a:rPr lang="en-US" altLang="ko-KR" sz="1400" dirty="0">
                <a:latin typeface="+mn-ea"/>
              </a:rPr>
              <a:t>)</a:t>
            </a:r>
          </a:p>
          <a:p>
            <a:pPr marL="180000" indent="-1800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검증 데이터</a:t>
            </a:r>
          </a:p>
          <a:p>
            <a:pPr marL="360000" indent="-216000">
              <a:lnSpc>
                <a:spcPct val="130000"/>
              </a:lnSpc>
              <a:buFontTx/>
              <a:buChar char="–"/>
            </a:pPr>
            <a:r>
              <a:rPr lang="en-US" altLang="ko-KR" sz="1400" dirty="0">
                <a:latin typeface="+mn-ea"/>
              </a:rPr>
              <a:t>UAV </a:t>
            </a:r>
            <a:r>
              <a:rPr lang="ko-KR" altLang="en-US" sz="1400" dirty="0">
                <a:latin typeface="+mn-ea"/>
              </a:rPr>
              <a:t>촬영 항공영상</a:t>
            </a:r>
            <a:endParaRPr lang="en-US" altLang="ko-KR" sz="1400" dirty="0">
              <a:latin typeface="+mn-ea"/>
            </a:endParaRPr>
          </a:p>
          <a:p>
            <a:pPr marL="180000" indent="-1800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실험 </a:t>
            </a:r>
            <a:r>
              <a:rPr lang="en-US" altLang="ko-KR" sz="1400" dirty="0">
                <a:latin typeface="+mn-ea"/>
              </a:rPr>
              <a:t>Tool</a:t>
            </a:r>
          </a:p>
          <a:p>
            <a:pPr marL="360000" indent="-216000">
              <a:lnSpc>
                <a:spcPct val="130000"/>
              </a:lnSpc>
              <a:buFontTx/>
              <a:buChar char="–"/>
            </a:pPr>
            <a:r>
              <a:rPr lang="ko-KR" altLang="en-US" sz="1400" dirty="0">
                <a:latin typeface="+mn-ea"/>
              </a:rPr>
              <a:t>공간데이터 가공</a:t>
            </a:r>
            <a:r>
              <a:rPr lang="en-US" altLang="ko-KR" sz="1400" dirty="0">
                <a:latin typeface="+mn-ea"/>
              </a:rPr>
              <a:t>(QGIS), </a:t>
            </a:r>
            <a:r>
              <a:rPr lang="ko-KR" altLang="en-US" sz="1400" dirty="0" err="1">
                <a:latin typeface="+mn-ea"/>
              </a:rPr>
              <a:t>라벨링툴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labelImg</a:t>
            </a:r>
            <a:r>
              <a:rPr lang="en-US" altLang="ko-KR" sz="1400" dirty="0">
                <a:latin typeface="+mn-ea"/>
              </a:rPr>
              <a:t>)</a:t>
            </a:r>
          </a:p>
        </p:txBody>
      </p:sp>
      <p:pic>
        <p:nvPicPr>
          <p:cNvPr id="5121" name="_x305991600">
            <a:extLst>
              <a:ext uri="{FF2B5EF4-FFF2-40B4-BE49-F238E27FC236}">
                <a16:creationId xmlns:a16="http://schemas.microsoft.com/office/drawing/2014/main" id="{9F9006DF-EDF9-55DB-AB16-A4F6D4052F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857" y="1248711"/>
            <a:ext cx="2752725" cy="255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D6F7B60-71F3-71EB-E137-96D10C121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0478" y="5904256"/>
            <a:ext cx="1741104" cy="136007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13721F6-7C61-30DF-F6F0-ED30B7C07C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1585" y="4124219"/>
            <a:ext cx="1741104" cy="158625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_x305993040">
            <a:extLst>
              <a:ext uri="{FF2B5EF4-FFF2-40B4-BE49-F238E27FC236}">
                <a16:creationId xmlns:a16="http://schemas.microsoft.com/office/drawing/2014/main" id="{4FEC984A-6B27-F007-4550-A1B63DA7B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585" y="5926275"/>
            <a:ext cx="1741104" cy="1338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A326ACC-8BE5-7AB8-8BB2-50342C3B07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1618" y="4124219"/>
            <a:ext cx="1741104" cy="158626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E26CBA98-7BA2-EE05-576F-DA98BC69B67D}"/>
              </a:ext>
            </a:extLst>
          </p:cNvPr>
          <p:cNvSpPr/>
          <p:nvPr/>
        </p:nvSpPr>
        <p:spPr>
          <a:xfrm>
            <a:off x="8007984" y="6401333"/>
            <a:ext cx="457200" cy="257175"/>
          </a:xfrm>
          <a:prstGeom prst="rightArrow">
            <a:avLst/>
          </a:prstGeom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더하기 기호 24">
            <a:extLst>
              <a:ext uri="{FF2B5EF4-FFF2-40B4-BE49-F238E27FC236}">
                <a16:creationId xmlns:a16="http://schemas.microsoft.com/office/drawing/2014/main" id="{74A59D82-0540-8615-1B98-5DFC5A7DBCF2}"/>
              </a:ext>
            </a:extLst>
          </p:cNvPr>
          <p:cNvSpPr/>
          <p:nvPr/>
        </p:nvSpPr>
        <p:spPr>
          <a:xfrm>
            <a:off x="7995468" y="4713080"/>
            <a:ext cx="463371" cy="4191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69DB2FFB-6E7A-9F56-148F-E8164674E5C8}"/>
              </a:ext>
            </a:extLst>
          </p:cNvPr>
          <p:cNvSpPr/>
          <p:nvPr/>
        </p:nvSpPr>
        <p:spPr>
          <a:xfrm rot="7128350">
            <a:off x="7705774" y="5535706"/>
            <a:ext cx="745055" cy="257175"/>
          </a:xfrm>
          <a:prstGeom prst="rightArrow">
            <a:avLst/>
          </a:prstGeom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6FCD6C-1078-8F12-2515-D5B5324DBB14}"/>
              </a:ext>
            </a:extLst>
          </p:cNvPr>
          <p:cNvSpPr txBox="1"/>
          <p:nvPr/>
        </p:nvSpPr>
        <p:spPr>
          <a:xfrm>
            <a:off x="8471389" y="7208748"/>
            <a:ext cx="16401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</a:rPr>
              <a:t>노후건축물 객체 검출</a:t>
            </a:r>
          </a:p>
        </p:txBody>
      </p:sp>
    </p:spTree>
    <p:extLst>
      <p:ext uri="{BB962C8B-B14F-4D97-AF65-F5344CB8AC3E}">
        <p14:creationId xmlns:p14="http://schemas.microsoft.com/office/powerpoint/2010/main" val="1379616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7A0A1E17-25C5-42A0-A73F-9F651ADF7684}"/>
              </a:ext>
            </a:extLst>
          </p:cNvPr>
          <p:cNvSpPr txBox="1"/>
          <p:nvPr/>
        </p:nvSpPr>
        <p:spPr>
          <a:xfrm>
            <a:off x="2673784" y="3196841"/>
            <a:ext cx="53442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000" b="1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endParaRPr lang="ko-KR" altLang="en-US" sz="40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F2C56C-2670-C2E1-7291-9AB8D02D6D0F}"/>
              </a:ext>
            </a:extLst>
          </p:cNvPr>
          <p:cNvSpPr txBox="1"/>
          <p:nvPr/>
        </p:nvSpPr>
        <p:spPr>
          <a:xfrm>
            <a:off x="2673784" y="1473236"/>
            <a:ext cx="53442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r>
              <a:rPr lang="ko-KR" altLang="en-US" sz="2000" b="1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지능화 파일럿 프로젝트</a:t>
            </a:r>
            <a:endParaRPr lang="ko-KR" altLang="en-US" sz="20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1DF064-81ED-96CC-6653-193FC1FB2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58" y="7089688"/>
            <a:ext cx="2840755" cy="42221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3FD6793-2853-FEC1-6B17-EB02294B8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8114" y="7103759"/>
            <a:ext cx="2022741" cy="4226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EC8929-A2CB-1B01-2551-F0E24BE6C94E}"/>
              </a:ext>
            </a:extLst>
          </p:cNvPr>
          <p:cNvSpPr txBox="1"/>
          <p:nvPr/>
        </p:nvSpPr>
        <p:spPr>
          <a:xfrm>
            <a:off x="2673785" y="1882279"/>
            <a:ext cx="53442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200" b="1" kern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논문 서론 및 이론적 배경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0395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8E678091357F24E8F48B77CA27B8190" ma:contentTypeVersion="13" ma:contentTypeDescription="새 문서를 만듭니다." ma:contentTypeScope="" ma:versionID="8f56fd7f689ce8c4e9cc7557b2243415">
  <xsd:schema xmlns:xsd="http://www.w3.org/2001/XMLSchema" xmlns:xs="http://www.w3.org/2001/XMLSchema" xmlns:p="http://schemas.microsoft.com/office/2006/metadata/properties" xmlns:ns2="df922d41-91bf-45f8-8b2c-e1591bc010d5" xmlns:ns3="ad4f9fb4-0e06-43e2-8892-d19b32436ccd" targetNamespace="http://schemas.microsoft.com/office/2006/metadata/properties" ma:root="true" ma:fieldsID="8e09176fa42ed14ec2a885492b4aa618" ns2:_="" ns3:_="">
    <xsd:import namespace="df922d41-91bf-45f8-8b2c-e1591bc010d5"/>
    <xsd:import namespace="ad4f9fb4-0e06-43e2-8892-d19b32436c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922d41-91bf-45f8-8b2c-e1591bc010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f9fb4-0e06-43e2-8892-d19b32436ccd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E265FB1-6595-466A-9A0F-D3A2C10053A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D231E1B-5A7F-4612-ACBB-3B64E708B4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f922d41-91bf-45f8-8b2c-e1591bc010d5"/>
    <ds:schemaRef ds:uri="ad4f9fb4-0e06-43e2-8892-d19b32436c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7F1398-980A-4A53-9022-8C90FB6A33AD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4512</TotalTime>
  <Words>728</Words>
  <Application>Microsoft Office PowerPoint</Application>
  <PresentationFormat>사용자 지정</PresentationFormat>
  <Paragraphs>88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Noto Sans KR</vt:lpstr>
      <vt:lpstr>맑은 고딕</vt:lpstr>
      <vt:lpstr>한양신명조</vt:lpstr>
      <vt:lpstr>Arial</vt:lpstr>
      <vt:lpstr>Calibri</vt:lpstr>
      <vt:lpstr>Wingdings</vt:lpstr>
      <vt:lpstr>Office 테마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MJ</dc:creator>
  <cp:lastModifiedBy>A1742</cp:lastModifiedBy>
  <cp:revision>254</cp:revision>
  <cp:lastPrinted>2021-11-23T08:08:07Z</cp:lastPrinted>
  <dcterms:created xsi:type="dcterms:W3CDTF">2021-11-09T05:01:52Z</dcterms:created>
  <dcterms:modified xsi:type="dcterms:W3CDTF">2022-10-24T16:51:00Z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0x01010048E678091357F24E8F48B77CA27B8190</vt:lpwstr>
  </property>
</Properties>
</file>

<file path=docProps/thumbnail.jpeg>
</file>